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8" r:id="rId1"/>
  </p:sldMasterIdLst>
  <p:notesMasterIdLst>
    <p:notesMasterId r:id="rId26"/>
  </p:notesMasterIdLst>
  <p:sldIdLst>
    <p:sldId id="257" r:id="rId2"/>
    <p:sldId id="259" r:id="rId3"/>
    <p:sldId id="271" r:id="rId4"/>
    <p:sldId id="258"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6" r:id="rId19"/>
    <p:sldId id="277" r:id="rId20"/>
    <p:sldId id="274" r:id="rId21"/>
    <p:sldId id="275" r:id="rId22"/>
    <p:sldId id="278" r:id="rId23"/>
    <p:sldId id="279"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28094-7977-4141-B430-3F8F8AB8A272}" type="datetimeFigureOut">
              <a:rPr lang="en-ZA" smtClean="0"/>
              <a:t>2022/08/22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58377-4EFE-4980-887E-55977133524D}" type="slidenum">
              <a:rPr lang="en-ZA" smtClean="0"/>
              <a:t>‹#›</a:t>
            </a:fld>
            <a:endParaRPr lang="en-ZA"/>
          </a:p>
        </p:txBody>
      </p:sp>
    </p:spTree>
    <p:extLst>
      <p:ext uri="{BB962C8B-B14F-4D97-AF65-F5344CB8AC3E}">
        <p14:creationId xmlns:p14="http://schemas.microsoft.com/office/powerpoint/2010/main" val="325301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endParaRPr lang="en-ZA" dirty="0"/>
          </a:p>
        </p:txBody>
      </p:sp>
      <p:sp>
        <p:nvSpPr>
          <p:cNvPr id="5" name="Footer Placeholder 4"/>
          <p:cNvSpPr>
            <a:spLocks noGrp="1"/>
          </p:cNvSpPr>
          <p:nvPr>
            <p:ph type="ftr" sz="quarter" idx="11"/>
          </p:nvPr>
        </p:nvSpPr>
        <p:spPr>
          <a:xfrm>
            <a:off x="2692397" y="5037663"/>
            <a:ext cx="5214635" cy="279400"/>
          </a:xfrm>
        </p:spPr>
        <p:txBody>
          <a:bodyPr/>
          <a:lstStyle/>
          <a:p>
            <a:endParaRPr lang="en-ZA" dirty="0"/>
          </a:p>
        </p:txBody>
      </p:sp>
      <p:sp>
        <p:nvSpPr>
          <p:cNvPr id="6" name="Slide Number Placeholder 5"/>
          <p:cNvSpPr>
            <a:spLocks noGrp="1"/>
          </p:cNvSpPr>
          <p:nvPr>
            <p:ph type="sldNum" sz="quarter" idx="12"/>
          </p:nvPr>
        </p:nvSpPr>
        <p:spPr>
          <a:xfrm>
            <a:off x="8956900" y="5037663"/>
            <a:ext cx="551167" cy="279400"/>
          </a:xfrm>
        </p:spPr>
        <p:txBody>
          <a:bodyPr/>
          <a:lstStyle/>
          <a:p>
            <a:fld id="{B03A5ACB-52F6-4555-B35D-79391E06B77C}" type="slidenum">
              <a:rPr lang="en-ZA" smtClean="0"/>
              <a:t>‹#›</a:t>
            </a:fld>
            <a:endParaRPr lang="en-ZA"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5539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03A5ACB-52F6-4555-B35D-79391E06B77C}" type="slidenum">
              <a:rPr lang="en-ZA" smtClean="0"/>
              <a:t>‹#›</a:t>
            </a:fld>
            <a:endParaRPr lang="en-ZA" dirty="0"/>
          </a:p>
        </p:txBody>
      </p:sp>
    </p:spTree>
    <p:extLst>
      <p:ext uri="{BB962C8B-B14F-4D97-AF65-F5344CB8AC3E}">
        <p14:creationId xmlns:p14="http://schemas.microsoft.com/office/powerpoint/2010/main" val="144698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03A5ACB-52F6-4555-B35D-79391E06B77C}" type="slidenum">
              <a:rPr lang="en-ZA" smtClean="0"/>
              <a:t>‹#›</a:t>
            </a:fld>
            <a:endParaRPr lang="en-ZA"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1910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03A5ACB-52F6-4555-B35D-79391E06B77C}" type="slidenum">
              <a:rPr lang="en-ZA" smtClean="0"/>
              <a:t>‹#›</a:t>
            </a:fld>
            <a:endParaRPr lang="en-ZA"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454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03A5ACB-52F6-4555-B35D-79391E06B77C}" type="slidenum">
              <a:rPr lang="en-ZA" smtClean="0"/>
              <a:t>‹#›</a:t>
            </a:fld>
            <a:endParaRPr lang="en-ZA" dirty="0"/>
          </a:p>
        </p:txBody>
      </p:sp>
    </p:spTree>
    <p:extLst>
      <p:ext uri="{BB962C8B-B14F-4D97-AF65-F5344CB8AC3E}">
        <p14:creationId xmlns:p14="http://schemas.microsoft.com/office/powerpoint/2010/main" val="3165134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03A5ACB-52F6-4555-B35D-79391E06B77C}" type="slidenum">
              <a:rPr lang="en-ZA" smtClean="0"/>
              <a:t>‹#›</a:t>
            </a:fld>
            <a:endParaRPr lang="en-ZA"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4276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03A5ACB-52F6-4555-B35D-79391E06B77C}" type="slidenum">
              <a:rPr lang="en-ZA" smtClean="0"/>
              <a:t>‹#›</a:t>
            </a:fld>
            <a:endParaRPr lang="en-ZA"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0766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03A5ACB-52F6-4555-B35D-79391E06B77C}" type="slidenum">
              <a:rPr lang="en-ZA" smtClean="0"/>
              <a:t>‹#›</a:t>
            </a:fld>
            <a:endParaRPr lang="en-ZA"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8231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03A5ACB-52F6-4555-B35D-79391E06B77C}" type="slidenum">
              <a:rPr lang="en-ZA" smtClean="0"/>
              <a:t>‹#›</a:t>
            </a:fld>
            <a:endParaRPr lang="en-ZA"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3775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Rectangle 8"/>
          <p:cNvSpPr/>
          <p:nvPr userDrawn="1"/>
        </p:nvSpPr>
        <p:spPr>
          <a:xfrm>
            <a:off x="0" y="3246120"/>
            <a:ext cx="12192000" cy="3611880"/>
          </a:xfrm>
          <a:prstGeom prst="rect">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92"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1545772" y="711202"/>
            <a:ext cx="1368677" cy="2223632"/>
          </a:xfrm>
          <a:prstGeom prst="rect">
            <a:avLst/>
          </a:prstGeom>
          <a:noFill/>
          <a:ln>
            <a:noFill/>
          </a:ln>
        </p:spPr>
      </p:pic>
    </p:spTree>
    <p:extLst>
      <p:ext uri="{BB962C8B-B14F-4D97-AF65-F5344CB8AC3E}">
        <p14:creationId xmlns:p14="http://schemas.microsoft.com/office/powerpoint/2010/main" val="1784203048"/>
      </p:ext>
    </p:extLst>
  </p:cSld>
  <p:clrMapOvr>
    <a:masterClrMapping/>
  </p:clrMapOvr>
  <mc:AlternateContent xmlns:mc="http://schemas.openxmlformats.org/markup-compatibility/2006" xmlns:p14="http://schemas.microsoft.com/office/powerpoint/2010/main">
    <mc:Choice Requires="p14">
      <p:transition p14:dur="250" advTm="5000">
        <p:fade/>
      </p:transition>
    </mc:Choice>
    <mc:Fallback xmlns="">
      <p:transition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03A5ACB-52F6-4555-B35D-79391E06B77C}" type="slidenum">
              <a:rPr lang="en-ZA" smtClean="0"/>
              <a:t>‹#›</a:t>
            </a:fld>
            <a:endParaRPr lang="en-ZA" dirty="0"/>
          </a:p>
        </p:txBody>
      </p:sp>
    </p:spTree>
    <p:extLst>
      <p:ext uri="{BB962C8B-B14F-4D97-AF65-F5344CB8AC3E}">
        <p14:creationId xmlns:p14="http://schemas.microsoft.com/office/powerpoint/2010/main" val="61138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03A5ACB-52F6-4555-B35D-79391E06B77C}" type="slidenum">
              <a:rPr lang="en-ZA" smtClean="0"/>
              <a:t>‹#›</a:t>
            </a:fld>
            <a:endParaRPr lang="en-ZA"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776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03A5ACB-52F6-4555-B35D-79391E06B77C}" type="slidenum">
              <a:rPr lang="en-ZA" smtClean="0"/>
              <a:t>‹#›</a:t>
            </a:fld>
            <a:endParaRPr lang="en-ZA" dirty="0"/>
          </a:p>
        </p:txBody>
      </p:sp>
    </p:spTree>
    <p:extLst>
      <p:ext uri="{BB962C8B-B14F-4D97-AF65-F5344CB8AC3E}">
        <p14:creationId xmlns:p14="http://schemas.microsoft.com/office/powerpoint/2010/main" val="3280810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03A5ACB-52F6-4555-B35D-79391E06B77C}" type="slidenum">
              <a:rPr lang="en-ZA" smtClean="0"/>
              <a:t>‹#›</a:t>
            </a:fld>
            <a:endParaRPr lang="en-ZA"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8121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B03A5ACB-52F6-4555-B35D-79391E06B77C}" type="slidenum">
              <a:rPr lang="en-ZA" smtClean="0"/>
              <a:t>‹#›</a:t>
            </a:fld>
            <a:endParaRPr lang="en-ZA"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768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B03A5ACB-52F6-4555-B35D-79391E06B77C}" type="slidenum">
              <a:rPr lang="en-ZA" smtClean="0"/>
              <a:t>‹#›</a:t>
            </a:fld>
            <a:endParaRPr lang="en-ZA" dirty="0"/>
          </a:p>
        </p:txBody>
      </p:sp>
    </p:spTree>
    <p:extLst>
      <p:ext uri="{BB962C8B-B14F-4D97-AF65-F5344CB8AC3E}">
        <p14:creationId xmlns:p14="http://schemas.microsoft.com/office/powerpoint/2010/main" val="3984749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03A5ACB-52F6-4555-B35D-79391E06B77C}" type="slidenum">
              <a:rPr lang="en-ZA" smtClean="0"/>
              <a:t>‹#›</a:t>
            </a:fld>
            <a:endParaRPr lang="en-ZA"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858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03A5ACB-52F6-4555-B35D-79391E06B77C}" type="slidenum">
              <a:rPr lang="en-ZA" smtClean="0"/>
              <a:t>‹#›</a:t>
            </a:fld>
            <a:endParaRPr lang="en-ZA" dirty="0"/>
          </a:p>
        </p:txBody>
      </p:sp>
    </p:spTree>
    <p:extLst>
      <p:ext uri="{BB962C8B-B14F-4D97-AF65-F5344CB8AC3E}">
        <p14:creationId xmlns:p14="http://schemas.microsoft.com/office/powerpoint/2010/main" val="2965634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ZA"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ZA"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3A5ACB-52F6-4555-B35D-79391E06B77C}" type="slidenum">
              <a:rPr lang="en-ZA" smtClean="0"/>
              <a:t>‹#›</a:t>
            </a:fld>
            <a:endParaRPr lang="en-ZA" dirty="0"/>
          </a:p>
        </p:txBody>
      </p:sp>
    </p:spTree>
    <p:extLst>
      <p:ext uri="{BB962C8B-B14F-4D97-AF65-F5344CB8AC3E}">
        <p14:creationId xmlns:p14="http://schemas.microsoft.com/office/powerpoint/2010/main" val="134773859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1888613" y="3645801"/>
            <a:ext cx="8138160" cy="1362538"/>
          </a:xfrm>
          <a:prstGeom prst="rect">
            <a:avLst/>
          </a:prstGeom>
        </p:spPr>
        <p:txBody>
          <a:bodyPr vert="horz" lIns="109728" tIns="54864" rIns="109728" bIns="54864" rtlCol="0" anchor="ctr">
            <a:noAutofit/>
          </a:bodyPr>
          <a:lstStyle>
            <a:lvl1pPr algn="l" defTabSz="914400" rtl="0" eaLnBrk="1" latinLnBrk="0" hangingPunct="1">
              <a:lnSpc>
                <a:spcPct val="90000"/>
              </a:lnSpc>
              <a:spcBef>
                <a:spcPct val="0"/>
              </a:spcBef>
              <a:buNone/>
              <a:defRPr sz="3300" kern="1200" baseline="0">
                <a:solidFill>
                  <a:schemeClr val="bg1"/>
                </a:solidFill>
                <a:latin typeface="Bookman Old Style" pitchFamily="18" charset="0"/>
                <a:ea typeface="+mj-ea"/>
                <a:cs typeface="+mj-cs"/>
              </a:defRPr>
            </a:lvl1pPr>
          </a:lstStyle>
          <a:p>
            <a:r>
              <a:rPr lang="nl-NL" sz="5280" dirty="0"/>
              <a:t>Kalahari Basin Area Workshop</a:t>
            </a:r>
          </a:p>
        </p:txBody>
      </p:sp>
      <p:sp>
        <p:nvSpPr>
          <p:cNvPr id="9" name="Ondertitel 2"/>
          <p:cNvSpPr txBox="1">
            <a:spLocks/>
          </p:cNvSpPr>
          <p:nvPr/>
        </p:nvSpPr>
        <p:spPr>
          <a:xfrm>
            <a:off x="1990214" y="5495248"/>
            <a:ext cx="7305040" cy="681376"/>
          </a:xfrm>
          <a:prstGeom prst="rect">
            <a:avLst/>
          </a:prstGeom>
        </p:spPr>
        <p:txBody>
          <a:bodyPr vert="horz" lIns="109728" tIns="54864" rIns="109728" bIns="54864"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95000"/>
                    <a:lumOff val="5000"/>
                  </a:schemeClr>
                </a:solidFill>
                <a:latin typeface="Bookman Old Style"/>
                <a:ea typeface="+mn-ea"/>
                <a:cs typeface="Bookman Old Style"/>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r>
              <a:rPr lang="nl-NL" sz="2400" dirty="0">
                <a:solidFill>
                  <a:schemeClr val="bg1"/>
                </a:solidFill>
              </a:rPr>
              <a:t>Humbolt University of Berlin</a:t>
            </a:r>
          </a:p>
          <a:p>
            <a:r>
              <a:rPr lang="nl-NL" sz="2400" dirty="0">
                <a:solidFill>
                  <a:schemeClr val="bg1"/>
                </a:solidFill>
              </a:rPr>
              <a:t>Held at Riezlern 17 – 21 July 2022)</a:t>
            </a:r>
          </a:p>
        </p:txBody>
      </p:sp>
    </p:spTree>
    <p:extLst>
      <p:ext uri="{BB962C8B-B14F-4D97-AF65-F5344CB8AC3E}">
        <p14:creationId xmlns:p14="http://schemas.microsoft.com/office/powerpoint/2010/main" val="1931605960"/>
      </p:ext>
    </p:extLst>
  </p:cSld>
  <p:clrMapOvr>
    <a:masterClrMapping/>
  </p:clrMapOvr>
  <mc:AlternateContent xmlns:mc="http://schemas.openxmlformats.org/markup-compatibility/2006" xmlns:p14="http://schemas.microsoft.com/office/powerpoint/2010/main">
    <mc:Choice Requires="p14">
      <p:transition p14:dur="250" advTm="5000">
        <p:fade/>
      </p:transition>
    </mc:Choice>
    <mc:Fallback xmlns="">
      <p:transition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1C82A-D680-2136-40E0-CB9559DC6EAB}"/>
              </a:ext>
            </a:extLst>
          </p:cNvPr>
          <p:cNvSpPr>
            <a:spLocks noGrp="1"/>
          </p:cNvSpPr>
          <p:nvPr>
            <p:ph type="title"/>
          </p:nvPr>
        </p:nvSpPr>
        <p:spPr>
          <a:xfrm>
            <a:off x="1295402" y="899160"/>
            <a:ext cx="9601196" cy="423613"/>
          </a:xfrm>
        </p:spPr>
        <p:txBody>
          <a:bodyPr>
            <a:normAutofit fontScale="90000"/>
          </a:bodyPr>
          <a:lstStyle/>
          <a:p>
            <a:r>
              <a:rPr lang="en-ZA" sz="3600" b="1" dirty="0"/>
              <a:t>… Findings on the Writing System Survey </a:t>
            </a:r>
            <a:endParaRPr lang="en-ZA" dirty="0"/>
          </a:p>
        </p:txBody>
      </p:sp>
      <p:sp>
        <p:nvSpPr>
          <p:cNvPr id="3" name="Content Placeholder 2">
            <a:extLst>
              <a:ext uri="{FF2B5EF4-FFF2-40B4-BE49-F238E27FC236}">
                <a16:creationId xmlns:a16="http://schemas.microsoft.com/office/drawing/2014/main" id="{A76F5117-A3CF-E260-A35B-D6752340CB13}"/>
              </a:ext>
            </a:extLst>
          </p:cNvPr>
          <p:cNvSpPr>
            <a:spLocks noGrp="1"/>
          </p:cNvSpPr>
          <p:nvPr>
            <p:ph idx="1"/>
          </p:nvPr>
        </p:nvSpPr>
        <p:spPr>
          <a:xfrm>
            <a:off x="1013460" y="1447060"/>
            <a:ext cx="10058400" cy="4428809"/>
          </a:xfrm>
        </p:spPr>
        <p:txBody>
          <a:bodyPr>
            <a:normAutofit fontScale="85000" lnSpcReduction="20000"/>
          </a:bodyPr>
          <a:lstStyle/>
          <a:p>
            <a:r>
              <a:rPr lang="en-ZA" dirty="0"/>
              <a:t>T’s’ixa of Mababe in eastern Ngamiland are highly motivated in writing their language –citing linguistic research, the work of the Khwedam in the Okavango. However, youth aged less than 20 years are not taking up the language from parents.</a:t>
            </a:r>
          </a:p>
          <a:p>
            <a:r>
              <a:rPr lang="en-ZA" dirty="0"/>
              <a:t>Danisani (Danisi) is spoken by few adults only and they have no idea nor motivation to write in their language.</a:t>
            </a:r>
          </a:p>
          <a:p>
            <a:r>
              <a:rPr lang="en-ZA" dirty="0"/>
              <a:t>G</a:t>
            </a:r>
            <a:r>
              <a:rPr lang="en-ZA" dirty="0">
                <a:latin typeface="Times New Roman" panose="02020603050405020304" pitchFamily="18" charset="0"/>
                <a:cs typeface="Times New Roman" panose="02020603050405020304" pitchFamily="18" charset="0"/>
              </a:rPr>
              <a:t>ǁoro of Southern Ngamiland and Northern and Lower Boteti River (in Boteti North) is spoken by adults only who are now very few and found dispersed in settlements,</a:t>
            </a:r>
          </a:p>
          <a:p>
            <a:r>
              <a:rPr lang="en-ZA" dirty="0">
                <a:latin typeface="Times New Roman" panose="02020603050405020304" pitchFamily="18" charset="0"/>
                <a:cs typeface="Times New Roman" panose="02020603050405020304" pitchFamily="18" charset="0"/>
              </a:rPr>
              <a:t>Shua of Makgadikgadi Salt Pans is benefiting from Missionary work on Bible translation and linguistic research n Ts’ixa.</a:t>
            </a:r>
          </a:p>
          <a:p>
            <a:r>
              <a:rPr lang="en-ZA" dirty="0">
                <a:latin typeface="Times New Roman" panose="02020603050405020304" pitchFamily="18" charset="0"/>
                <a:cs typeface="Times New Roman" panose="02020603050405020304" pitchFamily="18" charset="0"/>
              </a:rPr>
              <a:t>Tcire-tcire (of Manxotae, Dzoroga, Mea, Dukwi, </a:t>
            </a:r>
            <a:r>
              <a:rPr lang="en-ZA" dirty="0" err="1">
                <a:latin typeface="Times New Roman" panose="02020603050405020304" pitchFamily="18" charset="0"/>
                <a:cs typeface="Times New Roman" panose="02020603050405020304" pitchFamily="18" charset="0"/>
              </a:rPr>
              <a:t>Mosetse</a:t>
            </a:r>
            <a:r>
              <a:rPr lang="en-ZA" dirty="0">
                <a:latin typeface="Times New Roman" panose="02020603050405020304" pitchFamily="18" charset="0"/>
                <a:cs typeface="Times New Roman" panose="02020603050405020304" pitchFamily="18" charset="0"/>
              </a:rPr>
              <a:t>,  is benefiting from the work on Shua at Nata.</a:t>
            </a:r>
          </a:p>
          <a:p>
            <a:r>
              <a:rPr lang="en-ZA" dirty="0">
                <a:latin typeface="Times New Roman" panose="02020603050405020304" pitchFamily="18" charset="0"/>
                <a:cs typeface="Times New Roman" panose="02020603050405020304" pitchFamily="18" charset="0"/>
              </a:rPr>
              <a:t>Cua (a dialect with </a:t>
            </a:r>
            <a:r>
              <a:rPr lang="en-ZA" dirty="0" err="1">
                <a:latin typeface="Times New Roman" panose="02020603050405020304" pitchFamily="18" charset="0"/>
                <a:cs typeface="Times New Roman" panose="02020603050405020304" pitchFamily="18" charset="0"/>
              </a:rPr>
              <a:t>Gǁana</a:t>
            </a:r>
            <a:r>
              <a:rPr lang="en-ZA" dirty="0">
                <a:latin typeface="Times New Roman" panose="02020603050405020304" pitchFamily="18" charset="0"/>
                <a:cs typeface="Times New Roman" panose="02020603050405020304" pitchFamily="18" charset="0"/>
              </a:rPr>
              <a:t>) of Kweneng (Diphuduhudu, Leologane, Shadishadi, Sojwe, Salajwe) is under our documentation drive and should have its orthography and primers in September 2022.</a:t>
            </a:r>
          </a:p>
          <a:p>
            <a:endParaRPr lang="en-ZA" dirty="0"/>
          </a:p>
          <a:p>
            <a:endParaRPr lang="en-ZA" dirty="0"/>
          </a:p>
        </p:txBody>
      </p:sp>
      <p:sp>
        <p:nvSpPr>
          <p:cNvPr id="4" name="Slide Number Placeholder 3">
            <a:extLst>
              <a:ext uri="{FF2B5EF4-FFF2-40B4-BE49-F238E27FC236}">
                <a16:creationId xmlns:a16="http://schemas.microsoft.com/office/drawing/2014/main" id="{0DE2D57F-1D51-1558-6D6D-B5F6AFDD309B}"/>
              </a:ext>
            </a:extLst>
          </p:cNvPr>
          <p:cNvSpPr>
            <a:spLocks noGrp="1"/>
          </p:cNvSpPr>
          <p:nvPr>
            <p:ph type="sldNum" sz="quarter" idx="12"/>
          </p:nvPr>
        </p:nvSpPr>
        <p:spPr/>
        <p:txBody>
          <a:bodyPr/>
          <a:lstStyle/>
          <a:p>
            <a:fld id="{B03A5ACB-52F6-4555-B35D-79391E06B77C}" type="slidenum">
              <a:rPr lang="en-ZA" sz="2000" smtClean="0"/>
              <a:t>10</a:t>
            </a:fld>
            <a:endParaRPr lang="en-ZA" sz="2000" dirty="0"/>
          </a:p>
        </p:txBody>
      </p:sp>
    </p:spTree>
    <p:extLst>
      <p:ext uri="{BB962C8B-B14F-4D97-AF65-F5344CB8AC3E}">
        <p14:creationId xmlns:p14="http://schemas.microsoft.com/office/powerpoint/2010/main" val="4243165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9AF1B-152E-74B0-CA01-34099F3C30CB}"/>
              </a:ext>
            </a:extLst>
          </p:cNvPr>
          <p:cNvSpPr>
            <a:spLocks noGrp="1"/>
          </p:cNvSpPr>
          <p:nvPr>
            <p:ph type="title"/>
          </p:nvPr>
        </p:nvSpPr>
        <p:spPr>
          <a:xfrm>
            <a:off x="1295402" y="982132"/>
            <a:ext cx="9601196" cy="500439"/>
          </a:xfrm>
        </p:spPr>
        <p:txBody>
          <a:bodyPr>
            <a:normAutofit fontScale="90000"/>
          </a:bodyPr>
          <a:lstStyle/>
          <a:p>
            <a:br>
              <a:rPr lang="en-US" sz="18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3100" b="1" dirty="0">
                <a:effectLst/>
                <a:latin typeface="Times New Roman" panose="02020603050405020304" pitchFamily="18" charset="0"/>
                <a:ea typeface="Calibri" panose="020F0502020204030204" pitchFamily="34" charset="0"/>
                <a:cs typeface="Times New Roman" panose="02020603050405020304" pitchFamily="18" charset="0"/>
              </a:rPr>
              <a:t>Khoisan languages and the situation of their literacy/illiteracy</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ZA" dirty="0"/>
          </a:p>
        </p:txBody>
      </p:sp>
      <p:sp>
        <p:nvSpPr>
          <p:cNvPr id="3" name="Content Placeholder 2">
            <a:extLst>
              <a:ext uri="{FF2B5EF4-FFF2-40B4-BE49-F238E27FC236}">
                <a16:creationId xmlns:a16="http://schemas.microsoft.com/office/drawing/2014/main" id="{99E1E76B-F895-D64F-0045-CB5BAFDEB15C}"/>
              </a:ext>
            </a:extLst>
          </p:cNvPr>
          <p:cNvSpPr>
            <a:spLocks noGrp="1"/>
          </p:cNvSpPr>
          <p:nvPr>
            <p:ph idx="1"/>
          </p:nvPr>
        </p:nvSpPr>
        <p:spPr>
          <a:xfrm>
            <a:off x="1089660" y="1482571"/>
            <a:ext cx="9959340" cy="4393297"/>
          </a:xfrm>
        </p:spPr>
        <p:txBody>
          <a:bodyPr>
            <a:normAutofit fontScale="92500"/>
          </a:bodyPr>
          <a:lstStyle/>
          <a:p>
            <a:r>
              <a:rPr lang="en-ZA" dirty="0"/>
              <a:t>It is a matter for a debate whether the current education system has made Khoisan language speakers literate.</a:t>
            </a:r>
          </a:p>
          <a:p>
            <a:r>
              <a:rPr lang="en-ZA" dirty="0"/>
              <a:t>What  is clear is that education has made the Khoisan illiterate in their own languages, mainly because they have come to believe that their languages are not for literacy.</a:t>
            </a:r>
          </a:p>
          <a:p>
            <a:r>
              <a:rPr lang="en-ZA" dirty="0"/>
              <a:t>The current language in education practice that is being replaced by the new language policy did a lot of damage and the impact was huge among the Khoisan languages.</a:t>
            </a:r>
          </a:p>
          <a:p>
            <a:r>
              <a:rPr lang="en-ZA" dirty="0"/>
              <a:t>Revitalizing Khoisan for literacy will be an uphill struggle for researchers as well as for the speakers.</a:t>
            </a:r>
          </a:p>
          <a:p>
            <a:r>
              <a:rPr lang="en-ZA" dirty="0"/>
              <a:t>Transfer of literacy skills from Setswana to Khoisan languages is not occurring for the reason that Khoisan and Bantu languages share very limited phonology and the school has not done anything to facilitate this awareness.</a:t>
            </a:r>
          </a:p>
        </p:txBody>
      </p:sp>
      <p:sp>
        <p:nvSpPr>
          <p:cNvPr id="4" name="Slide Number Placeholder 3">
            <a:extLst>
              <a:ext uri="{FF2B5EF4-FFF2-40B4-BE49-F238E27FC236}">
                <a16:creationId xmlns:a16="http://schemas.microsoft.com/office/drawing/2014/main" id="{B110C241-E382-7D72-63D3-BA5D2875180D}"/>
              </a:ext>
            </a:extLst>
          </p:cNvPr>
          <p:cNvSpPr>
            <a:spLocks noGrp="1"/>
          </p:cNvSpPr>
          <p:nvPr>
            <p:ph type="sldNum" sz="quarter" idx="12"/>
          </p:nvPr>
        </p:nvSpPr>
        <p:spPr/>
        <p:txBody>
          <a:bodyPr/>
          <a:lstStyle/>
          <a:p>
            <a:fld id="{B03A5ACB-52F6-4555-B35D-79391E06B77C}" type="slidenum">
              <a:rPr lang="en-ZA" sz="2000" smtClean="0"/>
              <a:t>11</a:t>
            </a:fld>
            <a:endParaRPr lang="en-ZA" sz="2000" dirty="0"/>
          </a:p>
        </p:txBody>
      </p:sp>
    </p:spTree>
    <p:extLst>
      <p:ext uri="{BB962C8B-B14F-4D97-AF65-F5344CB8AC3E}">
        <p14:creationId xmlns:p14="http://schemas.microsoft.com/office/powerpoint/2010/main" val="1873134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17102-0777-44F9-32B9-6C0290B55F4E}"/>
              </a:ext>
            </a:extLst>
          </p:cNvPr>
          <p:cNvSpPr>
            <a:spLocks noGrp="1"/>
          </p:cNvSpPr>
          <p:nvPr>
            <p:ph type="title"/>
          </p:nvPr>
        </p:nvSpPr>
        <p:spPr>
          <a:xfrm>
            <a:off x="1295402" y="982132"/>
            <a:ext cx="9601196" cy="606971"/>
          </a:xfrm>
        </p:spPr>
        <p:txBody>
          <a:bodyPr>
            <a:normAutofit/>
          </a:bodyPr>
          <a:lstStyle/>
          <a:p>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Khoisan languages and the situation of their literacy/illiteracy …</a:t>
            </a:r>
            <a:endParaRPr lang="en-ZA" sz="2400" dirty="0"/>
          </a:p>
        </p:txBody>
      </p:sp>
      <p:sp>
        <p:nvSpPr>
          <p:cNvPr id="3" name="Content Placeholder 2">
            <a:extLst>
              <a:ext uri="{FF2B5EF4-FFF2-40B4-BE49-F238E27FC236}">
                <a16:creationId xmlns:a16="http://schemas.microsoft.com/office/drawing/2014/main" id="{D84E6616-B605-4D99-0B47-8D5C5594341F}"/>
              </a:ext>
            </a:extLst>
          </p:cNvPr>
          <p:cNvSpPr>
            <a:spLocks noGrp="1"/>
          </p:cNvSpPr>
          <p:nvPr>
            <p:ph idx="1"/>
          </p:nvPr>
        </p:nvSpPr>
        <p:spPr>
          <a:xfrm>
            <a:off x="1104900" y="1589103"/>
            <a:ext cx="9974580" cy="4286765"/>
          </a:xfrm>
        </p:spPr>
        <p:txBody>
          <a:bodyPr>
            <a:normAutofit/>
          </a:bodyPr>
          <a:lstStyle/>
          <a:p>
            <a:r>
              <a:rPr lang="en-US" sz="2000" dirty="0">
                <a:effectLst/>
                <a:latin typeface="Times New Roman" panose="02020603050405020304" pitchFamily="18" charset="0"/>
                <a:ea typeface="Calibri" panose="020F0502020204030204" pitchFamily="34" charset="0"/>
              </a:rPr>
              <a:t>In all countries where Khoisan communities are found,  educating them in the languages of their neighbours was good enough (cf. Janson 2000, Chebanne 2010). </a:t>
            </a:r>
          </a:p>
          <a:p>
            <a:r>
              <a:rPr lang="en-US" sz="2000" dirty="0">
                <a:effectLst/>
                <a:latin typeface="Times New Roman" panose="02020603050405020304" pitchFamily="18" charset="0"/>
                <a:ea typeface="Calibri" panose="020F0502020204030204" pitchFamily="34" charset="0"/>
              </a:rPr>
              <a:t>This was thought to facilitate their socio-economic integration into mainstream society. Khoisan languages, except for Nama-Damara (Khoekhoegowab), Ju|’hoansi and Naro (which have practical and functional orthographies), all other Khoisan languages have been neglected. </a:t>
            </a:r>
          </a:p>
          <a:p>
            <a:r>
              <a:rPr lang="en-US" sz="2000" dirty="0">
                <a:effectLst/>
                <a:latin typeface="Times New Roman" panose="02020603050405020304" pitchFamily="18" charset="0"/>
                <a:ea typeface="Calibri" panose="020F0502020204030204" pitchFamily="34" charset="0"/>
              </a:rPr>
              <a:t>What may exist in some of these languages are only linguistic research  that do not constitute a practical orthography. </a:t>
            </a:r>
          </a:p>
          <a:p>
            <a:r>
              <a:rPr lang="en-US" sz="2000" dirty="0">
                <a:effectLst/>
                <a:latin typeface="Times New Roman" panose="02020603050405020304" pitchFamily="18" charset="0"/>
                <a:ea typeface="Calibri" panose="020F0502020204030204" pitchFamily="34" charset="0"/>
              </a:rPr>
              <a:t>Without a language-development policy framework in existence, linguistic research on Khoisan languages and literacy development by missionary societies have, in general, failed to improve the neglected state of these languages.</a:t>
            </a:r>
            <a:endParaRPr lang="en-ZA" sz="2000" dirty="0"/>
          </a:p>
        </p:txBody>
      </p:sp>
      <p:sp>
        <p:nvSpPr>
          <p:cNvPr id="4" name="Slide Number Placeholder 3">
            <a:extLst>
              <a:ext uri="{FF2B5EF4-FFF2-40B4-BE49-F238E27FC236}">
                <a16:creationId xmlns:a16="http://schemas.microsoft.com/office/drawing/2014/main" id="{A9A318DD-FA7B-D558-1BD1-3014922F1F18}"/>
              </a:ext>
            </a:extLst>
          </p:cNvPr>
          <p:cNvSpPr>
            <a:spLocks noGrp="1"/>
          </p:cNvSpPr>
          <p:nvPr>
            <p:ph type="sldNum" sz="quarter" idx="12"/>
          </p:nvPr>
        </p:nvSpPr>
        <p:spPr/>
        <p:txBody>
          <a:bodyPr/>
          <a:lstStyle/>
          <a:p>
            <a:fld id="{B03A5ACB-52F6-4555-B35D-79391E06B77C}" type="slidenum">
              <a:rPr lang="en-ZA" sz="2000" smtClean="0"/>
              <a:t>12</a:t>
            </a:fld>
            <a:endParaRPr lang="en-ZA" sz="2000" dirty="0"/>
          </a:p>
        </p:txBody>
      </p:sp>
    </p:spTree>
    <p:extLst>
      <p:ext uri="{BB962C8B-B14F-4D97-AF65-F5344CB8AC3E}">
        <p14:creationId xmlns:p14="http://schemas.microsoft.com/office/powerpoint/2010/main" val="6866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383D-2681-1DF5-0627-DE95F0233B75}"/>
              </a:ext>
            </a:extLst>
          </p:cNvPr>
          <p:cNvSpPr>
            <a:spLocks noGrp="1"/>
          </p:cNvSpPr>
          <p:nvPr>
            <p:ph type="title"/>
          </p:nvPr>
        </p:nvSpPr>
        <p:spPr>
          <a:xfrm>
            <a:off x="1295402" y="906781"/>
            <a:ext cx="9601196" cy="487680"/>
          </a:xfrm>
        </p:spPr>
        <p:txBody>
          <a:bodyPr>
            <a:normAutofit/>
          </a:bodyPr>
          <a:lstStyle/>
          <a:p>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Khoisan languages and the situation of their literacy/illiteracy</a:t>
            </a:r>
            <a:endParaRPr lang="en-ZA" sz="2000" dirty="0"/>
          </a:p>
        </p:txBody>
      </p:sp>
      <p:sp>
        <p:nvSpPr>
          <p:cNvPr id="3" name="Content Placeholder 2">
            <a:extLst>
              <a:ext uri="{FF2B5EF4-FFF2-40B4-BE49-F238E27FC236}">
                <a16:creationId xmlns:a16="http://schemas.microsoft.com/office/drawing/2014/main" id="{70FFA2FB-90C0-180B-EE8E-BF63FD139364}"/>
              </a:ext>
            </a:extLst>
          </p:cNvPr>
          <p:cNvSpPr>
            <a:spLocks noGrp="1"/>
          </p:cNvSpPr>
          <p:nvPr>
            <p:ph idx="1"/>
          </p:nvPr>
        </p:nvSpPr>
        <p:spPr>
          <a:xfrm>
            <a:off x="1059180" y="1394461"/>
            <a:ext cx="9997440" cy="4481408"/>
          </a:xfrm>
        </p:spPr>
        <p:txBody>
          <a:bodyPr>
            <a:noAutofit/>
          </a:bodyPr>
          <a:lstStyle/>
          <a:p>
            <a:pPr algn="just">
              <a:lnSpc>
                <a:spcPct val="150000"/>
              </a:lnSpc>
              <a:spcAft>
                <a:spcPts val="100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Khoisan languages are usually spoken by very small populations of politically marginalized people, generally living dispersed over wide areas, many times crossing multiple regional and national boundaries ((Batibo 1998). </a:t>
            </a:r>
          </a:p>
          <a:p>
            <a:pPr algn="just">
              <a:lnSpc>
                <a:spcPct val="150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the language policy level, the lack of a common writing system impedes development and constrains cultural activities in Khoisan languages, which are not enabled to access functional social domains (Batibo (1998 ;Kamwendo et al, (2009). </a:t>
            </a:r>
          </a:p>
          <a:p>
            <a:pPr algn="just">
              <a:lnSpc>
                <a:spcPct val="150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Generally, Khoisan small speech communities have difficulties in advocating for the writing systems for their languages (Chebanne &amp; Mathangwane, 2009; cf. Kamwendo et al. 2009; Pamo, 2011).  </a:t>
            </a:r>
          </a:p>
          <a:p>
            <a:pPr algn="just">
              <a:lnSpc>
                <a:spcPct val="150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functionality of Khoisan languages is, therefore, being usurped in vital and critical communication domains </a:t>
            </a:r>
            <a:endParaRPr lang="en-ZA" sz="1800" dirty="0"/>
          </a:p>
        </p:txBody>
      </p:sp>
      <p:sp>
        <p:nvSpPr>
          <p:cNvPr id="4" name="Slide Number Placeholder 3">
            <a:extLst>
              <a:ext uri="{FF2B5EF4-FFF2-40B4-BE49-F238E27FC236}">
                <a16:creationId xmlns:a16="http://schemas.microsoft.com/office/drawing/2014/main" id="{0E9C14CB-3CA1-34BA-849D-8A67582DEA15}"/>
              </a:ext>
            </a:extLst>
          </p:cNvPr>
          <p:cNvSpPr>
            <a:spLocks noGrp="1"/>
          </p:cNvSpPr>
          <p:nvPr>
            <p:ph type="sldNum" sz="quarter" idx="12"/>
          </p:nvPr>
        </p:nvSpPr>
        <p:spPr/>
        <p:txBody>
          <a:bodyPr/>
          <a:lstStyle/>
          <a:p>
            <a:fld id="{B03A5ACB-52F6-4555-B35D-79391E06B77C}" type="slidenum">
              <a:rPr lang="en-ZA" sz="2000" smtClean="0"/>
              <a:t>13</a:t>
            </a:fld>
            <a:endParaRPr lang="en-ZA" sz="2000" dirty="0"/>
          </a:p>
        </p:txBody>
      </p:sp>
    </p:spTree>
    <p:extLst>
      <p:ext uri="{BB962C8B-B14F-4D97-AF65-F5344CB8AC3E}">
        <p14:creationId xmlns:p14="http://schemas.microsoft.com/office/powerpoint/2010/main" val="3346359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C838D-AA20-872C-B561-3FBAD348EB41}"/>
              </a:ext>
            </a:extLst>
          </p:cNvPr>
          <p:cNvSpPr>
            <a:spLocks noGrp="1"/>
          </p:cNvSpPr>
          <p:nvPr>
            <p:ph type="title"/>
          </p:nvPr>
        </p:nvSpPr>
        <p:spPr>
          <a:xfrm>
            <a:off x="1295402" y="982133"/>
            <a:ext cx="9601196" cy="351368"/>
          </a:xfrm>
        </p:spPr>
        <p:txBody>
          <a:bodyPr>
            <a:normAutofit fontScale="90000"/>
          </a:bodyPr>
          <a:lstStyle/>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Harmonization of Writings as a solution to illiteracy …</a:t>
            </a:r>
            <a:endParaRPr lang="en-ZA" sz="2800" dirty="0"/>
          </a:p>
        </p:txBody>
      </p:sp>
      <p:sp>
        <p:nvSpPr>
          <p:cNvPr id="3" name="Content Placeholder 2">
            <a:extLst>
              <a:ext uri="{FF2B5EF4-FFF2-40B4-BE49-F238E27FC236}">
                <a16:creationId xmlns:a16="http://schemas.microsoft.com/office/drawing/2014/main" id="{D6D4511A-50FC-B1B7-336D-E86DD3277F4B}"/>
              </a:ext>
            </a:extLst>
          </p:cNvPr>
          <p:cNvSpPr>
            <a:spLocks noGrp="1"/>
          </p:cNvSpPr>
          <p:nvPr>
            <p:ph idx="1"/>
          </p:nvPr>
        </p:nvSpPr>
        <p:spPr>
          <a:xfrm>
            <a:off x="982980" y="1470660"/>
            <a:ext cx="10210800" cy="4405208"/>
          </a:xfrm>
        </p:spPr>
        <p:txBody>
          <a:bodyPr>
            <a:normAutofit fontScale="62500" lnSpcReduction="20000"/>
          </a:bodyPr>
          <a:lstStyle/>
          <a:p>
            <a:r>
              <a:rPr lang="en-US" sz="3000" dirty="0">
                <a:effectLst/>
                <a:latin typeface="Times New Roman" panose="02020603050405020304" pitchFamily="18" charset="0"/>
                <a:ea typeface="Calibri" panose="020F0502020204030204" pitchFamily="34" charset="0"/>
                <a:cs typeface="Times New Roman" panose="02020603050405020304" pitchFamily="18" charset="0"/>
              </a:rPr>
              <a:t>Another point is that these communities live under hegemonies of other language communities (Janson, 2000) because of colonial boundaries and missionaries’ divergent interests, these languages have been rendered insecure dialectal minorities and their role reduced to personal and family use (Chebanne, 2010</a:t>
            </a:r>
            <a:r>
              <a:rPr lang="en-US" sz="3000" dirty="0">
                <a:latin typeface="Times New Roman" panose="02020603050405020304" pitchFamily="18" charset="0"/>
                <a:ea typeface="Calibri" panose="020F0502020204030204" pitchFamily="34" charset="0"/>
                <a:cs typeface="Times New Roman" panose="02020603050405020304" pitchFamily="18" charset="0"/>
              </a:rPr>
              <a:t>). This condition marginalizes these languages as they also come up with  incongruous orthographies. </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3000" dirty="0">
                <a:effectLst/>
                <a:latin typeface="Times New Roman" panose="02020603050405020304" pitchFamily="18" charset="0"/>
                <a:ea typeface="Calibri" panose="020F0502020204030204" pitchFamily="34" charset="0"/>
                <a:cs typeface="Times New Roman" panose="02020603050405020304" pitchFamily="18" charset="0"/>
              </a:rPr>
              <a:t>Those African languages that have been written for over a century do not want to yield to the harmonization of their orthographies developed by different groups of linguists or missionaries (cf. Chebanne &amp; Mathangwane 2009, Chebanne et al. 2008). </a:t>
            </a:r>
          </a:p>
          <a:p>
            <a:r>
              <a:rPr lang="en-US" sz="3000" dirty="0">
                <a:effectLst/>
                <a:latin typeface="Times New Roman" panose="02020603050405020304" pitchFamily="18" charset="0"/>
                <a:ea typeface="Calibri" panose="020F0502020204030204" pitchFamily="34" charset="0"/>
                <a:cs typeface="Times New Roman" panose="02020603050405020304" pitchFamily="18" charset="0"/>
              </a:rPr>
              <a:t>This has derailed the focus on vital issues of shared development and the adaptation of language development policies that would benefit all of these languages, big or small. The Working Group in Indigenous Minorities in Southern Africa (WIMSA) who published the Penduka Declaration (2001) with the hope of standardizing Ju and Khoe languages orthographies helped with the development of literacy works in these languages (see  Biesele 1998, 2009). </a:t>
            </a:r>
          </a:p>
          <a:p>
            <a:r>
              <a:rPr lang="en-US" sz="3000" dirty="0">
                <a:effectLst/>
                <a:latin typeface="Times New Roman" panose="02020603050405020304" pitchFamily="18" charset="0"/>
                <a:ea typeface="Calibri" panose="020F0502020204030204" pitchFamily="34" charset="0"/>
                <a:cs typeface="Times New Roman" panose="02020603050405020304" pitchFamily="18" charset="0"/>
              </a:rPr>
              <a:t>Other researchers on the development of African languages literacy have also demonstrated that sharing of common orthographic resources was beneficial to linguistic minorities (see Prah, 2000). </a:t>
            </a:r>
            <a:endParaRPr lang="en-ZA" sz="30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a:extLst>
              <a:ext uri="{FF2B5EF4-FFF2-40B4-BE49-F238E27FC236}">
                <a16:creationId xmlns:a16="http://schemas.microsoft.com/office/drawing/2014/main" id="{61894DA9-06E7-812B-85DD-74B790E2347F}"/>
              </a:ext>
            </a:extLst>
          </p:cNvPr>
          <p:cNvSpPr>
            <a:spLocks noGrp="1"/>
          </p:cNvSpPr>
          <p:nvPr>
            <p:ph type="sldNum" sz="quarter" idx="12"/>
          </p:nvPr>
        </p:nvSpPr>
        <p:spPr/>
        <p:txBody>
          <a:bodyPr/>
          <a:lstStyle/>
          <a:p>
            <a:fld id="{B03A5ACB-52F6-4555-B35D-79391E06B77C}" type="slidenum">
              <a:rPr lang="en-ZA" sz="2000" smtClean="0"/>
              <a:t>14</a:t>
            </a:fld>
            <a:endParaRPr lang="en-ZA" sz="2000" dirty="0"/>
          </a:p>
        </p:txBody>
      </p:sp>
    </p:spTree>
    <p:extLst>
      <p:ext uri="{BB962C8B-B14F-4D97-AF65-F5344CB8AC3E}">
        <p14:creationId xmlns:p14="http://schemas.microsoft.com/office/powerpoint/2010/main" val="3619938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65FEC-313A-684F-B3FD-99A299F2BB5E}"/>
              </a:ext>
            </a:extLst>
          </p:cNvPr>
          <p:cNvSpPr>
            <a:spLocks noGrp="1"/>
          </p:cNvSpPr>
          <p:nvPr>
            <p:ph type="title"/>
          </p:nvPr>
        </p:nvSpPr>
        <p:spPr>
          <a:xfrm>
            <a:off x="1356362" y="982132"/>
            <a:ext cx="9601196" cy="450428"/>
          </a:xfrm>
        </p:spPr>
        <p:txBody>
          <a:bodyPr>
            <a:normAutofit fontScale="90000"/>
          </a:bodyPr>
          <a:lstStyle/>
          <a:p>
            <a:br>
              <a:rPr lang="en-US" sz="24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24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3100" b="1" dirty="0">
                <a:effectLst/>
                <a:latin typeface="Times New Roman" panose="02020603050405020304" pitchFamily="18" charset="0"/>
                <a:ea typeface="Calibri" panose="020F0502020204030204" pitchFamily="34" charset="0"/>
                <a:cs typeface="Times New Roman" panose="02020603050405020304" pitchFamily="18" charset="0"/>
              </a:rPr>
              <a:t>The Question of Phonetic versus Roman Alphabets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ZA" dirty="0"/>
          </a:p>
        </p:txBody>
      </p:sp>
      <p:sp>
        <p:nvSpPr>
          <p:cNvPr id="3" name="Content Placeholder 2">
            <a:extLst>
              <a:ext uri="{FF2B5EF4-FFF2-40B4-BE49-F238E27FC236}">
                <a16:creationId xmlns:a16="http://schemas.microsoft.com/office/drawing/2014/main" id="{E684BF49-35EB-ABC1-9B20-051774F53105}"/>
              </a:ext>
            </a:extLst>
          </p:cNvPr>
          <p:cNvSpPr>
            <a:spLocks noGrp="1"/>
          </p:cNvSpPr>
          <p:nvPr>
            <p:ph idx="1"/>
          </p:nvPr>
        </p:nvSpPr>
        <p:spPr>
          <a:xfrm>
            <a:off x="1104900" y="1501140"/>
            <a:ext cx="10050780" cy="4374728"/>
          </a:xfrm>
        </p:spPr>
        <p:txBody>
          <a:bodyPr>
            <a:norm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tackling the matter of phonetic versus Roman-based alphabet, it is important to state that the skills required for writing and reading are different from a cognitive perspective from speaking and hearing as they rely less on phonological recoding (see Lüpke, 2009:15).</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task of writing system  is therefore compounded by how much phonemic distinction  can possibly and practically be presented. </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newly documented languages, the task is to make the writing system  as closer as possible to the phonemic system.</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next task is to consider literacy ecology where written languages choose writing symbols conventions that comply with what is generally accepted in a multilingual set up. </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Botswana, it was Visser (1998) who raised the important issue of the phonetic versus the Roman alphabet in writing Khoisan languages (see also Bala, 1998; Hunziker, 2008). They argued that the near-phonetic practice by linguists was a factor in making the writing of Khoisan languages problematic. </a:t>
            </a:r>
          </a:p>
          <a:p>
            <a:endParaRPr lang="en-ZA" dirty="0"/>
          </a:p>
        </p:txBody>
      </p:sp>
      <p:sp>
        <p:nvSpPr>
          <p:cNvPr id="4" name="Slide Number Placeholder 3">
            <a:extLst>
              <a:ext uri="{FF2B5EF4-FFF2-40B4-BE49-F238E27FC236}">
                <a16:creationId xmlns:a16="http://schemas.microsoft.com/office/drawing/2014/main" id="{BE2E17CE-BAA7-BFF0-948A-C042FA434272}"/>
              </a:ext>
            </a:extLst>
          </p:cNvPr>
          <p:cNvSpPr>
            <a:spLocks noGrp="1"/>
          </p:cNvSpPr>
          <p:nvPr>
            <p:ph type="sldNum" sz="quarter" idx="12"/>
          </p:nvPr>
        </p:nvSpPr>
        <p:spPr/>
        <p:txBody>
          <a:bodyPr/>
          <a:lstStyle/>
          <a:p>
            <a:fld id="{B03A5ACB-52F6-4555-B35D-79391E06B77C}" type="slidenum">
              <a:rPr lang="en-ZA" sz="2000" smtClean="0"/>
              <a:t>15</a:t>
            </a:fld>
            <a:endParaRPr lang="en-ZA" sz="2000" dirty="0"/>
          </a:p>
        </p:txBody>
      </p:sp>
    </p:spTree>
    <p:extLst>
      <p:ext uri="{BB962C8B-B14F-4D97-AF65-F5344CB8AC3E}">
        <p14:creationId xmlns:p14="http://schemas.microsoft.com/office/powerpoint/2010/main" val="818802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80E3D-CB29-DC3D-416F-0CA1C5E91578}"/>
              </a:ext>
            </a:extLst>
          </p:cNvPr>
          <p:cNvSpPr>
            <a:spLocks noGrp="1"/>
          </p:cNvSpPr>
          <p:nvPr>
            <p:ph type="title"/>
          </p:nvPr>
        </p:nvSpPr>
        <p:spPr/>
        <p:txBody>
          <a:bodyPr>
            <a:normAutofit fontScale="90000"/>
          </a:bodyPr>
          <a:lstStyle/>
          <a:p>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The Question of Phonetic versus Roman Alphabets</a:t>
            </a:r>
            <a:endParaRPr lang="en-ZA" dirty="0"/>
          </a:p>
        </p:txBody>
      </p:sp>
      <p:sp>
        <p:nvSpPr>
          <p:cNvPr id="3" name="Content Placeholder 2">
            <a:extLst>
              <a:ext uri="{FF2B5EF4-FFF2-40B4-BE49-F238E27FC236}">
                <a16:creationId xmlns:a16="http://schemas.microsoft.com/office/drawing/2014/main" id="{4F735692-C975-20E3-9A20-5D92E4BA7577}"/>
              </a:ext>
            </a:extLst>
          </p:cNvPr>
          <p:cNvSpPr>
            <a:spLocks noGrp="1"/>
          </p:cNvSpPr>
          <p:nvPr>
            <p:ph idx="1"/>
          </p:nvPr>
        </p:nvSpPr>
        <p:spPr/>
        <p:txBody>
          <a:bodyPr/>
          <a:lstStyle/>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While the question is no longer which symbols of the alphabet to use, the crucial arguments concern who should debate the development of Khoisan languages, how the Khoisan languages should be written using the available Latin and IPA alphabet symbols, and what common resources can facilitate their writing and expand their communicative horizons in a globalizing world?</a:t>
            </a:r>
            <a:endParaRPr lang="en-ZA" dirty="0"/>
          </a:p>
        </p:txBody>
      </p:sp>
      <p:sp>
        <p:nvSpPr>
          <p:cNvPr id="4" name="Slide Number Placeholder 3">
            <a:extLst>
              <a:ext uri="{FF2B5EF4-FFF2-40B4-BE49-F238E27FC236}">
                <a16:creationId xmlns:a16="http://schemas.microsoft.com/office/drawing/2014/main" id="{E5BBBCCE-12AB-8428-7AE9-26E1FFC6BE18}"/>
              </a:ext>
            </a:extLst>
          </p:cNvPr>
          <p:cNvSpPr>
            <a:spLocks noGrp="1"/>
          </p:cNvSpPr>
          <p:nvPr>
            <p:ph type="sldNum" sz="quarter" idx="12"/>
          </p:nvPr>
        </p:nvSpPr>
        <p:spPr/>
        <p:txBody>
          <a:bodyPr/>
          <a:lstStyle/>
          <a:p>
            <a:fld id="{B03A5ACB-52F6-4555-B35D-79391E06B77C}" type="slidenum">
              <a:rPr lang="en-ZA" sz="2000" smtClean="0"/>
              <a:t>16</a:t>
            </a:fld>
            <a:endParaRPr lang="en-ZA" sz="2000" dirty="0"/>
          </a:p>
        </p:txBody>
      </p:sp>
    </p:spTree>
    <p:extLst>
      <p:ext uri="{BB962C8B-B14F-4D97-AF65-F5344CB8AC3E}">
        <p14:creationId xmlns:p14="http://schemas.microsoft.com/office/powerpoint/2010/main" val="2506185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36EB-9917-6740-4002-DFAD16F7F3B1}"/>
              </a:ext>
            </a:extLst>
          </p:cNvPr>
          <p:cNvSpPr>
            <a:spLocks noGrp="1"/>
          </p:cNvSpPr>
          <p:nvPr>
            <p:ph type="title"/>
          </p:nvPr>
        </p:nvSpPr>
        <p:spPr>
          <a:xfrm>
            <a:off x="1295402" y="982133"/>
            <a:ext cx="9601196" cy="618067"/>
          </a:xfrm>
        </p:spPr>
        <p:txBody>
          <a:bodyPr>
            <a:normAutofit/>
          </a:bodyPr>
          <a:lstStyle/>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Phonetic versus Roman Alphabets: Settling the Debate</a:t>
            </a:r>
            <a:endParaRPr lang="en-ZA" sz="2800" dirty="0"/>
          </a:p>
        </p:txBody>
      </p:sp>
      <p:sp>
        <p:nvSpPr>
          <p:cNvPr id="3" name="Content Placeholder 2">
            <a:extLst>
              <a:ext uri="{FF2B5EF4-FFF2-40B4-BE49-F238E27FC236}">
                <a16:creationId xmlns:a16="http://schemas.microsoft.com/office/drawing/2014/main" id="{D68A4FD8-8E39-94C8-18A5-CDA766170A31}"/>
              </a:ext>
            </a:extLst>
          </p:cNvPr>
          <p:cNvSpPr>
            <a:spLocks noGrp="1"/>
          </p:cNvSpPr>
          <p:nvPr>
            <p:ph idx="1"/>
          </p:nvPr>
        </p:nvSpPr>
        <p:spPr>
          <a:xfrm>
            <a:off x="1013460" y="1691640"/>
            <a:ext cx="10043160" cy="4184228"/>
          </a:xfrm>
        </p:spPr>
        <p:txBody>
          <a:bodyPr>
            <a:normAutofit/>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 an attempt to respond to the issues raised here, stakeholders have often raised emotional issues that do not help resolve the developmental situation. </a:t>
            </a: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It is also a matter of democratic processes and principles in which language communities make inputs into issues that concern them (cf. Crawhall 192</a:t>
            </a:r>
            <a:r>
              <a:rPr lang="en-US" sz="2000" dirty="0">
                <a:latin typeface="Times New Roman" panose="02020603050405020304" pitchFamily="18" charset="0"/>
                <a:ea typeface="Calibri" panose="020F0502020204030204" pitchFamily="34" charset="0"/>
                <a:cs typeface="Times New Roman" panose="02020603050405020304" pitchFamily="18" charset="0"/>
              </a:rPr>
              <a:t>), as some issues have to do with representation, identity, and social mobilization.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However, these communities still need linguists to guide them and to make their languages accessible for development. </a:t>
            </a: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argument pursued here is that the typological peculiarity of clicks is better addressed by not presenting diverging alphabet symbols. </a:t>
            </a: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Khoisan language communities would readily appreciate a common representation of click sounds in the manner of Khoekhoegowab of Namibia (cf. Haacke et al. 2002).</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a:extLst>
              <a:ext uri="{FF2B5EF4-FFF2-40B4-BE49-F238E27FC236}">
                <a16:creationId xmlns:a16="http://schemas.microsoft.com/office/drawing/2014/main" id="{09B27EF3-844D-42EA-DAA8-C4C677F59CEE}"/>
              </a:ext>
            </a:extLst>
          </p:cNvPr>
          <p:cNvSpPr>
            <a:spLocks noGrp="1"/>
          </p:cNvSpPr>
          <p:nvPr>
            <p:ph type="sldNum" sz="quarter" idx="12"/>
          </p:nvPr>
        </p:nvSpPr>
        <p:spPr/>
        <p:txBody>
          <a:bodyPr/>
          <a:lstStyle/>
          <a:p>
            <a:fld id="{B03A5ACB-52F6-4555-B35D-79391E06B77C}" type="slidenum">
              <a:rPr lang="en-ZA" sz="2000" smtClean="0"/>
              <a:t>17</a:t>
            </a:fld>
            <a:endParaRPr lang="en-ZA" sz="2000" dirty="0"/>
          </a:p>
        </p:txBody>
      </p:sp>
    </p:spTree>
    <p:extLst>
      <p:ext uri="{BB962C8B-B14F-4D97-AF65-F5344CB8AC3E}">
        <p14:creationId xmlns:p14="http://schemas.microsoft.com/office/powerpoint/2010/main" val="525044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876E-CE69-F895-57C2-04D1D8A0AD9A}"/>
              </a:ext>
            </a:extLst>
          </p:cNvPr>
          <p:cNvSpPr>
            <a:spLocks noGrp="1"/>
          </p:cNvSpPr>
          <p:nvPr>
            <p:ph type="title"/>
          </p:nvPr>
        </p:nvSpPr>
        <p:spPr>
          <a:xfrm>
            <a:off x="1295402" y="853440"/>
            <a:ext cx="9601196" cy="472440"/>
          </a:xfrm>
        </p:spPr>
        <p:txBody>
          <a:bodyPr>
            <a:normAutofit fontScale="90000"/>
          </a:bodyPr>
          <a:lstStyle/>
          <a:p>
            <a:br>
              <a:rPr lang="en-US" sz="32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Strategic and Practical Issues … </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ZA" dirty="0"/>
          </a:p>
        </p:txBody>
      </p:sp>
      <p:sp>
        <p:nvSpPr>
          <p:cNvPr id="3" name="Content Placeholder 2">
            <a:extLst>
              <a:ext uri="{FF2B5EF4-FFF2-40B4-BE49-F238E27FC236}">
                <a16:creationId xmlns:a16="http://schemas.microsoft.com/office/drawing/2014/main" id="{97D0507E-25BA-4CC5-2F35-3BE6F8465A7C}"/>
              </a:ext>
            </a:extLst>
          </p:cNvPr>
          <p:cNvSpPr>
            <a:spLocks noGrp="1"/>
          </p:cNvSpPr>
          <p:nvPr>
            <p:ph idx="1"/>
          </p:nvPr>
        </p:nvSpPr>
        <p:spPr>
          <a:xfrm>
            <a:off x="990600" y="1272540"/>
            <a:ext cx="10096500" cy="4603328"/>
          </a:xfrm>
        </p:spPr>
        <p:txBody>
          <a:bodyPr>
            <a:normAutofit lnSpcReduction="10000"/>
          </a:bodyPr>
          <a:lstStyle/>
          <a:p>
            <a:r>
              <a:rPr lang="en-A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is important to acknowledge at this juncture that, in tackling strategic issues of Khoisan orthographies, there are challenges that include </a:t>
            </a:r>
          </a:p>
          <a:p>
            <a:pPr lvl="1"/>
            <a:r>
              <a:rPr lang="en-A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the deficiency of viable corpora in almost all these languages, </a:t>
            </a:r>
          </a:p>
          <a:p>
            <a:pPr lvl="1"/>
            <a:r>
              <a:rPr lang="en-A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the Khoisan speech communities’ difficulties in associating as linguistic communities to initiate their own language development, and </a:t>
            </a:r>
          </a:p>
          <a:p>
            <a:pPr lvl="1"/>
            <a:r>
              <a:rPr lang="en-A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discordant linguistic developments that are often prescriptive and suggest activities that communities cannot sustain on their own. </a:t>
            </a:r>
          </a:p>
          <a:p>
            <a:r>
              <a:rPr lang="en-A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Notwithstanding these challenges, Khoisan languages’ typological similarities and dissimilarities at the phonetic level can be overcome in a writing system. </a:t>
            </a:r>
          </a:p>
          <a:p>
            <a:r>
              <a:rPr lang="en-A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question of harmonization does not force but serves as a general indicator of phonetic realities that exist.  </a:t>
            </a:r>
          </a:p>
          <a:p>
            <a:r>
              <a:rPr lang="en-A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that sense different Khoisan languages can be considered for a common writing system within a cluster perspective. </a:t>
            </a:r>
          </a:p>
          <a:p>
            <a:r>
              <a:rPr lang="en-A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advantage of this approach is that, since they are in the main marginalized, under-researched, and under-developed, they can pool alphabet, writing rules and comparative vocabularies. </a:t>
            </a:r>
            <a:endParaRPr lang="en-ZA"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endParaRPr lang="en-ZA" dirty="0"/>
          </a:p>
        </p:txBody>
      </p:sp>
      <p:sp>
        <p:nvSpPr>
          <p:cNvPr id="4" name="Slide Number Placeholder 3">
            <a:extLst>
              <a:ext uri="{FF2B5EF4-FFF2-40B4-BE49-F238E27FC236}">
                <a16:creationId xmlns:a16="http://schemas.microsoft.com/office/drawing/2014/main" id="{E7C09867-5255-7E13-5CDC-2DDDC4ED0C53}"/>
              </a:ext>
            </a:extLst>
          </p:cNvPr>
          <p:cNvSpPr>
            <a:spLocks noGrp="1"/>
          </p:cNvSpPr>
          <p:nvPr>
            <p:ph type="sldNum" sz="quarter" idx="12"/>
          </p:nvPr>
        </p:nvSpPr>
        <p:spPr/>
        <p:txBody>
          <a:bodyPr/>
          <a:lstStyle/>
          <a:p>
            <a:fld id="{B03A5ACB-52F6-4555-B35D-79391E06B77C}" type="slidenum">
              <a:rPr lang="en-ZA" sz="2000" smtClean="0"/>
              <a:t>18</a:t>
            </a:fld>
            <a:endParaRPr lang="en-ZA" sz="2000" dirty="0"/>
          </a:p>
        </p:txBody>
      </p:sp>
    </p:spTree>
    <p:extLst>
      <p:ext uri="{BB962C8B-B14F-4D97-AF65-F5344CB8AC3E}">
        <p14:creationId xmlns:p14="http://schemas.microsoft.com/office/powerpoint/2010/main" val="2847923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04A5-72F0-41E6-1301-3CAC94512601}"/>
              </a:ext>
            </a:extLst>
          </p:cNvPr>
          <p:cNvSpPr>
            <a:spLocks noGrp="1"/>
          </p:cNvSpPr>
          <p:nvPr>
            <p:ph type="title"/>
          </p:nvPr>
        </p:nvSpPr>
        <p:spPr>
          <a:xfrm>
            <a:off x="1295402" y="982133"/>
            <a:ext cx="9601196" cy="465668"/>
          </a:xfrm>
        </p:spPr>
        <p:txBody>
          <a:bodyPr>
            <a:no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Strategic and Practical Issues </a:t>
            </a:r>
            <a:endParaRPr lang="en-ZA" sz="3200" dirty="0"/>
          </a:p>
        </p:txBody>
      </p:sp>
      <p:sp>
        <p:nvSpPr>
          <p:cNvPr id="3" name="Content Placeholder 2">
            <a:extLst>
              <a:ext uri="{FF2B5EF4-FFF2-40B4-BE49-F238E27FC236}">
                <a16:creationId xmlns:a16="http://schemas.microsoft.com/office/drawing/2014/main" id="{917DFA27-AED0-4098-D573-F62369649302}"/>
              </a:ext>
            </a:extLst>
          </p:cNvPr>
          <p:cNvSpPr>
            <a:spLocks noGrp="1"/>
          </p:cNvSpPr>
          <p:nvPr>
            <p:ph idx="1"/>
          </p:nvPr>
        </p:nvSpPr>
        <p:spPr>
          <a:xfrm>
            <a:off x="1013460" y="1615440"/>
            <a:ext cx="10096500" cy="4260428"/>
          </a:xfrm>
        </p:spPr>
        <p:txBody>
          <a:bodyPr>
            <a:normAutofit lnSpcReduction="10000"/>
          </a:bodyPr>
          <a:lstStyle/>
          <a:p>
            <a:pPr algn="just">
              <a:lnSpc>
                <a:spcPct val="150000"/>
              </a:lnSpc>
            </a:pPr>
            <a:r>
              <a:rPr lang="en-A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Orthographic issues are often very delicate, but linguists could make them less difficult by pointing to things that need to be done correctly in consultation with speech communities and in harmony with other related languages. This point has also been raised by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Mühlhäusler 1990: 205 </a:t>
            </a:r>
            <a:r>
              <a:rPr lang="en-A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who stated that:</a:t>
            </a:r>
            <a:endParaRPr lang="en-ZA"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R="330835" lvl="1" algn="just">
              <a:lnSpc>
                <a:spcPct val="150000"/>
              </a:lnSpc>
              <a:spcAft>
                <a:spcPts val="100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Vernacular literacy involves much more than merely devising the optimal writing system  for a given language as many linguists would have us believe. (Mühlhäusler 1990: 205, cited from CUP Handbook of Endangered Languages)</a:t>
            </a:r>
            <a:endParaRPr lang="en-ZA"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rPr>
              <a:t>Language is a vital factor in development (Ferguson 1962), and all efforts to develop orthographies should take cognizance of this (cf. Webb 1995). </a:t>
            </a:r>
          </a:p>
          <a:p>
            <a:r>
              <a:rPr lang="en-US" sz="1800" dirty="0">
                <a:effectLst/>
                <a:latin typeface="Times New Roman" panose="02020603050405020304" pitchFamily="18" charset="0"/>
                <a:ea typeface="Calibri" panose="020F0502020204030204" pitchFamily="34" charset="0"/>
              </a:rPr>
              <a:t>It is important to note that the existence of a practical writing system  is vital for the codification and development of a language. </a:t>
            </a:r>
          </a:p>
          <a:p>
            <a:r>
              <a:rPr lang="en-US" sz="1800" dirty="0">
                <a:effectLst/>
                <a:latin typeface="Times New Roman" panose="02020603050405020304" pitchFamily="18" charset="0"/>
                <a:ea typeface="Calibri" panose="020F0502020204030204" pitchFamily="34" charset="0"/>
              </a:rPr>
              <a:t>The cluster approach adopted in this paper allows for a harmonized development of writing system  for under-researched and under-developed languages and, at the same time, addresses the need to harmonize their writing systems.</a:t>
            </a:r>
            <a:endParaRPr lang="en-ZA" dirty="0"/>
          </a:p>
        </p:txBody>
      </p:sp>
      <p:sp>
        <p:nvSpPr>
          <p:cNvPr id="4" name="Slide Number Placeholder 3">
            <a:extLst>
              <a:ext uri="{FF2B5EF4-FFF2-40B4-BE49-F238E27FC236}">
                <a16:creationId xmlns:a16="http://schemas.microsoft.com/office/drawing/2014/main" id="{8EB6F184-149B-B852-2E9B-1FE85E5F282D}"/>
              </a:ext>
            </a:extLst>
          </p:cNvPr>
          <p:cNvSpPr>
            <a:spLocks noGrp="1"/>
          </p:cNvSpPr>
          <p:nvPr>
            <p:ph type="sldNum" sz="quarter" idx="12"/>
          </p:nvPr>
        </p:nvSpPr>
        <p:spPr/>
        <p:txBody>
          <a:bodyPr/>
          <a:lstStyle/>
          <a:p>
            <a:fld id="{B03A5ACB-52F6-4555-B35D-79391E06B77C}" type="slidenum">
              <a:rPr lang="en-ZA" sz="2000" smtClean="0"/>
              <a:t>19</a:t>
            </a:fld>
            <a:endParaRPr lang="en-ZA" sz="2000" dirty="0"/>
          </a:p>
        </p:txBody>
      </p:sp>
    </p:spTree>
    <p:extLst>
      <p:ext uri="{BB962C8B-B14F-4D97-AF65-F5344CB8AC3E}">
        <p14:creationId xmlns:p14="http://schemas.microsoft.com/office/powerpoint/2010/main" val="3254716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44C5A-3470-D5C9-98A2-7C079AF0E692}"/>
              </a:ext>
            </a:extLst>
          </p:cNvPr>
          <p:cNvSpPr>
            <a:spLocks noGrp="1"/>
          </p:cNvSpPr>
          <p:nvPr>
            <p:ph type="ctrTitle"/>
          </p:nvPr>
        </p:nvSpPr>
        <p:spPr>
          <a:xfrm>
            <a:off x="2692398" y="1871131"/>
            <a:ext cx="6815669" cy="1236053"/>
          </a:xfrm>
        </p:spPr>
        <p:txBody>
          <a:bodyPr>
            <a:normAutofit/>
          </a:bodyPr>
          <a:lstStyle/>
          <a:p>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Challenges in Writing Khoisan For Literacy and Materials Development </a:t>
            </a:r>
            <a:endParaRPr lang="en-ZA" sz="3200" dirty="0"/>
          </a:p>
        </p:txBody>
      </p:sp>
      <p:sp>
        <p:nvSpPr>
          <p:cNvPr id="3" name="Subtitle 2">
            <a:extLst>
              <a:ext uri="{FF2B5EF4-FFF2-40B4-BE49-F238E27FC236}">
                <a16:creationId xmlns:a16="http://schemas.microsoft.com/office/drawing/2014/main" id="{F8E7F8C2-7E67-BD6A-2B74-0426A7C3A4BB}"/>
              </a:ext>
            </a:extLst>
          </p:cNvPr>
          <p:cNvSpPr>
            <a:spLocks noGrp="1"/>
          </p:cNvSpPr>
          <p:nvPr>
            <p:ph type="subTitle" idx="1"/>
          </p:nvPr>
        </p:nvSpPr>
        <p:spPr>
          <a:xfrm>
            <a:off x="2692398" y="3559946"/>
            <a:ext cx="6815669" cy="1418453"/>
          </a:xfrm>
        </p:spPr>
        <p:txBody>
          <a:bodyPr>
            <a:normAutofit fontScale="92500" lnSpcReduction="10000"/>
          </a:bodyPr>
          <a:lstStyle/>
          <a:p>
            <a:r>
              <a:rPr lang="en-ZA" sz="2800" dirty="0"/>
              <a:t>Andy Chebanne, Budzani Mogara, and Kems Monaka</a:t>
            </a:r>
          </a:p>
          <a:p>
            <a:r>
              <a:rPr lang="en-ZA" sz="2800" dirty="0"/>
              <a:t>Mmadikolo wa Botswana </a:t>
            </a:r>
          </a:p>
        </p:txBody>
      </p:sp>
    </p:spTree>
    <p:extLst>
      <p:ext uri="{BB962C8B-B14F-4D97-AF65-F5344CB8AC3E}">
        <p14:creationId xmlns:p14="http://schemas.microsoft.com/office/powerpoint/2010/main" val="2995639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5BA4E-9561-71B0-AAF2-0F1BA786458D}"/>
              </a:ext>
            </a:extLst>
          </p:cNvPr>
          <p:cNvSpPr>
            <a:spLocks noGrp="1"/>
          </p:cNvSpPr>
          <p:nvPr>
            <p:ph type="title"/>
          </p:nvPr>
        </p:nvSpPr>
        <p:spPr>
          <a:xfrm>
            <a:off x="1295402" y="807721"/>
            <a:ext cx="9601196" cy="464819"/>
          </a:xfrm>
        </p:spPr>
        <p:txBody>
          <a:bodyPr>
            <a:normAutofit fontScale="90000"/>
          </a:bodyPr>
          <a:lstStyle/>
          <a:p>
            <a:br>
              <a:rPr lang="en-ZA" sz="1800" b="1" dirty="0">
                <a:effectLst/>
                <a:latin typeface="Times New Roman" panose="02020603050405020304" pitchFamily="18" charset="0"/>
                <a:ea typeface="Calibri" panose="020F0502020204030204" pitchFamily="34" charset="0"/>
                <a:cs typeface="Times New Roman" panose="02020603050405020304" pitchFamily="18" charset="0"/>
              </a:rPr>
            </a:br>
            <a:br>
              <a:rPr lang="en-ZA" sz="1800" b="1" dirty="0">
                <a:effectLst/>
                <a:latin typeface="Times New Roman" panose="02020603050405020304" pitchFamily="18" charset="0"/>
                <a:ea typeface="Calibri" panose="020F0502020204030204" pitchFamily="34" charset="0"/>
                <a:cs typeface="Times New Roman" panose="02020603050405020304" pitchFamily="18" charset="0"/>
              </a:rPr>
            </a:br>
            <a:r>
              <a:rPr lang="en-ZA" sz="3600" b="1" dirty="0">
                <a:effectLst/>
                <a:latin typeface="Times New Roman" panose="02020603050405020304" pitchFamily="18" charset="0"/>
                <a:ea typeface="Calibri" panose="020F0502020204030204" pitchFamily="34" charset="0"/>
                <a:cs typeface="Times New Roman" panose="02020603050405020304" pitchFamily="18" charset="0"/>
              </a:rPr>
              <a:t>Way Forward: Going Beyond Challenges</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ZA" dirty="0"/>
          </a:p>
        </p:txBody>
      </p:sp>
      <p:sp>
        <p:nvSpPr>
          <p:cNvPr id="3" name="Content Placeholder 2">
            <a:extLst>
              <a:ext uri="{FF2B5EF4-FFF2-40B4-BE49-F238E27FC236}">
                <a16:creationId xmlns:a16="http://schemas.microsoft.com/office/drawing/2014/main" id="{3011FFCF-8E3E-78D0-432F-D818EDFD5763}"/>
              </a:ext>
            </a:extLst>
          </p:cNvPr>
          <p:cNvSpPr>
            <a:spLocks noGrp="1"/>
          </p:cNvSpPr>
          <p:nvPr>
            <p:ph idx="1"/>
          </p:nvPr>
        </p:nvSpPr>
        <p:spPr>
          <a:xfrm>
            <a:off x="975360" y="1272540"/>
            <a:ext cx="10271760" cy="4603328"/>
          </a:xfrm>
        </p:spPr>
        <p:txBody>
          <a:bodyPr>
            <a:normAutofit fontScale="92500" lnSpcReduction="20000"/>
          </a:bodyPr>
          <a:lstStyle/>
          <a:p>
            <a:r>
              <a:rPr lang="en-ZA" sz="2200" dirty="0">
                <a:latin typeface="Times New Roman" panose="02020603050405020304" pitchFamily="18" charset="0"/>
                <a:cs typeface="Times New Roman" panose="02020603050405020304" pitchFamily="18" charset="0"/>
              </a:rPr>
              <a:t>The foregoing discussions do not seem to suggest that there would be  a better way to go beyond Khoisan languages of Botswana writing systems.</a:t>
            </a:r>
          </a:p>
          <a:p>
            <a:r>
              <a:rPr lang="en-US" sz="2200" dirty="0">
                <a:latin typeface="Times New Roman" panose="02020603050405020304" pitchFamily="18" charset="0"/>
                <a:ea typeface="Calibri" panose="020F0502020204030204" pitchFamily="34" charset="0"/>
                <a:cs typeface="Times New Roman" panose="02020603050405020304" pitchFamily="18" charset="0"/>
              </a:rPr>
              <a:t>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he elaborate work of Traill (1985) on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Xõó</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and Nakagawa (2006) on |Gui have not produced a practical writing system.</a:t>
            </a:r>
            <a:endParaRPr lang="en-ZA" sz="2200" dirty="0">
              <a:latin typeface="Times New Roman" panose="02020603050405020304" pitchFamily="18" charset="0"/>
              <a:cs typeface="Times New Roman" panose="02020603050405020304" pitchFamily="18" charset="0"/>
            </a:endParaRPr>
          </a:p>
          <a:p>
            <a:r>
              <a:rPr lang="en-US" sz="2200" dirty="0">
                <a:effectLst/>
                <a:latin typeface="Times New Roman" panose="02020603050405020304" pitchFamily="18" charset="0"/>
                <a:ea typeface="Calibri" panose="020F0502020204030204" pitchFamily="34" charset="0"/>
                <a:cs typeface="Times New Roman" panose="02020603050405020304" pitchFamily="18" charset="0"/>
              </a:rPr>
              <a:t>One significant observation is that the Latin alphabet that came with missionaries or colonial education has been inadequate in responding to the phonological peculiarities of some languages.</a:t>
            </a:r>
          </a:p>
          <a:p>
            <a:r>
              <a:rPr lang="en-US" sz="2200" dirty="0">
                <a:effectLst/>
                <a:latin typeface="Times New Roman" panose="02020603050405020304" pitchFamily="18" charset="0"/>
                <a:ea typeface="Calibri" panose="020F0502020204030204" pitchFamily="34" charset="0"/>
                <a:cs typeface="Times New Roman" panose="02020603050405020304" pitchFamily="18" charset="0"/>
              </a:rPr>
              <a:t>Khoisan language communities were rarely involved formally except in the Naro (cf. Visser 1998) and Ju|’hoan (Dickens 1984) writing systems.</a:t>
            </a:r>
          </a:p>
          <a:p>
            <a:r>
              <a:rPr lang="en-US" sz="2200" dirty="0">
                <a:latin typeface="Times New Roman" panose="02020603050405020304" pitchFamily="18" charset="0"/>
                <a:cs typeface="Times New Roman" panose="02020603050405020304" pitchFamily="18" charset="0"/>
              </a:rPr>
              <a:t>Practical considerations need to be taken going forward: </a:t>
            </a:r>
            <a:endParaRPr lang="en-ZA" sz="2200" dirty="0">
              <a:latin typeface="Times New Roman" panose="02020603050405020304" pitchFamily="18" charset="0"/>
              <a:cs typeface="Times New Roman" panose="02020603050405020304" pitchFamily="18" charset="0"/>
            </a:endParaRPr>
          </a:p>
          <a:p>
            <a:pPr lvl="1"/>
            <a:r>
              <a:rPr lang="en-ZA" sz="1900" dirty="0">
                <a:latin typeface="Times New Roman" panose="02020603050405020304" pitchFamily="18" charset="0"/>
                <a:cs typeface="Times New Roman" panose="02020603050405020304" pitchFamily="18" charset="0"/>
              </a:rPr>
              <a:t>Naro writing system will increasingly influence speech communities around Ghanzi, and those communities can be left to practice what they deem practical for their writing..</a:t>
            </a:r>
          </a:p>
          <a:p>
            <a:pPr lvl="1"/>
            <a:r>
              <a:rPr lang="en-US" sz="1900" dirty="0">
                <a:effectLst/>
                <a:latin typeface="Times New Roman" panose="02020603050405020304" pitchFamily="18" charset="0"/>
                <a:ea typeface="Calibri" panose="020F0502020204030204" pitchFamily="34" charset="0"/>
                <a:cs typeface="Times New Roman" panose="02020603050405020304" pitchFamily="18" charset="0"/>
              </a:rPr>
              <a:t>With major Khoisan languages such as Nama (Khoekhoegowap) and the Gǀui and Gǁana documented using the IPA click symbols, the languages continuum of Cu: Kua, and Tsua</a:t>
            </a:r>
            <a:r>
              <a:rPr lang="en-US" sz="1900" dirty="0">
                <a:latin typeface="Times New Roman" panose="02020603050405020304" pitchFamily="18" charset="0"/>
                <a:ea typeface="Calibri" panose="020F0502020204030204" pitchFamily="34" charset="0"/>
                <a:cs typeface="Times New Roman" panose="02020603050405020304" pitchFamily="18" charset="0"/>
              </a:rPr>
              <a:t>, and Shua, Tcire-tcire and Ts’ixa </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need to consider this option.</a:t>
            </a:r>
          </a:p>
          <a:p>
            <a:endParaRPr lang="en-US" sz="1800" dirty="0">
              <a:effectLst/>
              <a:latin typeface="Times New Roman" panose="02020603050405020304" pitchFamily="18" charset="0"/>
              <a:ea typeface="Calibri" panose="020F0502020204030204" pitchFamily="34" charset="0"/>
            </a:endParaRPr>
          </a:p>
          <a:p>
            <a:endParaRPr lang="en-ZA" dirty="0"/>
          </a:p>
        </p:txBody>
      </p:sp>
      <p:sp>
        <p:nvSpPr>
          <p:cNvPr id="4" name="Slide Number Placeholder 3">
            <a:extLst>
              <a:ext uri="{FF2B5EF4-FFF2-40B4-BE49-F238E27FC236}">
                <a16:creationId xmlns:a16="http://schemas.microsoft.com/office/drawing/2014/main" id="{89DAF3AA-D6EF-4538-CE43-0B5D73A3FBB6}"/>
              </a:ext>
            </a:extLst>
          </p:cNvPr>
          <p:cNvSpPr>
            <a:spLocks noGrp="1"/>
          </p:cNvSpPr>
          <p:nvPr>
            <p:ph type="sldNum" sz="quarter" idx="12"/>
          </p:nvPr>
        </p:nvSpPr>
        <p:spPr/>
        <p:txBody>
          <a:bodyPr/>
          <a:lstStyle/>
          <a:p>
            <a:fld id="{B03A5ACB-52F6-4555-B35D-79391E06B77C}" type="slidenum">
              <a:rPr lang="en-ZA" sz="2000" smtClean="0"/>
              <a:t>20</a:t>
            </a:fld>
            <a:endParaRPr lang="en-ZA" sz="2000" dirty="0"/>
          </a:p>
        </p:txBody>
      </p:sp>
    </p:spTree>
    <p:extLst>
      <p:ext uri="{BB962C8B-B14F-4D97-AF65-F5344CB8AC3E}">
        <p14:creationId xmlns:p14="http://schemas.microsoft.com/office/powerpoint/2010/main" val="333138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C33B5-079D-0BE2-A749-2CD16E89B1F7}"/>
              </a:ext>
            </a:extLst>
          </p:cNvPr>
          <p:cNvSpPr>
            <a:spLocks noGrp="1"/>
          </p:cNvSpPr>
          <p:nvPr>
            <p:ph type="title"/>
          </p:nvPr>
        </p:nvSpPr>
        <p:spPr>
          <a:xfrm>
            <a:off x="1295402" y="982133"/>
            <a:ext cx="9601196" cy="442808"/>
          </a:xfrm>
        </p:spPr>
        <p:txBody>
          <a:bodyPr>
            <a:normAutofit fontScale="90000"/>
          </a:bodyPr>
          <a:lstStyle/>
          <a:p>
            <a:r>
              <a:rPr lang="en-ZA" sz="3200" b="1" dirty="0"/>
              <a:t>…Going Beyond Challenges</a:t>
            </a:r>
          </a:p>
        </p:txBody>
      </p:sp>
      <p:sp>
        <p:nvSpPr>
          <p:cNvPr id="3" name="Content Placeholder 2">
            <a:extLst>
              <a:ext uri="{FF2B5EF4-FFF2-40B4-BE49-F238E27FC236}">
                <a16:creationId xmlns:a16="http://schemas.microsoft.com/office/drawing/2014/main" id="{63CBCA1C-AB58-615D-38F7-302A5D2DEFAA}"/>
              </a:ext>
            </a:extLst>
          </p:cNvPr>
          <p:cNvSpPr>
            <a:spLocks noGrp="1"/>
          </p:cNvSpPr>
          <p:nvPr>
            <p:ph idx="1"/>
          </p:nvPr>
        </p:nvSpPr>
        <p:spPr>
          <a:xfrm>
            <a:off x="1120140" y="1508760"/>
            <a:ext cx="9944100" cy="4367108"/>
          </a:xfrm>
        </p:spPr>
        <p:txBody>
          <a:bodyPr>
            <a:normAutofit fontScale="92500" lnSpcReduction="10000"/>
          </a:bodyPr>
          <a:lstStyle/>
          <a:p>
            <a:r>
              <a:rPr lang="en-US" sz="2000" dirty="0">
                <a:latin typeface="Times New Roman" panose="02020603050405020304" pitchFamily="18" charset="0"/>
                <a:ea typeface="Calibri" panose="020F0502020204030204" pitchFamily="34" charset="0"/>
                <a:cs typeface="Times New Roman" panose="02020603050405020304" pitchFamily="18" charset="0"/>
              </a:rPr>
              <a:t>Of course, it is difficult to ask people with little experience of literacy to make informed decisions about orthographic choices about these issues. </a:t>
            </a:r>
          </a:p>
          <a:p>
            <a:r>
              <a:rPr lang="en-US" sz="2000" dirty="0">
                <a:latin typeface="Times New Roman" panose="02020603050405020304" pitchFamily="18" charset="0"/>
                <a:ea typeface="Calibri" panose="020F0502020204030204" pitchFamily="34" charset="0"/>
                <a:cs typeface="Times New Roman" panose="02020603050405020304" pitchFamily="18" charset="0"/>
              </a:rPr>
              <a:t>However, the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difficulty of resourcing Khoisan languages writing system from the Roman alphabet means that the IPA will remain the only practical solution. </a:t>
            </a: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advantage is that in the cluster harmonization programme, each language will not be redeveloping the necessary symbols, but re-utilizing what has been developed for the Pan-Khoisan standardized symbols of the harmonized orthography. </a:t>
            </a: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Nguni and Yeyi as it has been opted for by the Naro, though arguably practical, is not good for Khoisan, for the reasons that:</a:t>
            </a:r>
          </a:p>
          <a:p>
            <a:pPr lvl="1"/>
            <a:r>
              <a:rPr lang="en-US" dirty="0">
                <a:effectLst/>
                <a:latin typeface="Times New Roman" panose="02020603050405020304" pitchFamily="18" charset="0"/>
                <a:ea typeface="Calibri" panose="020F0502020204030204" pitchFamily="34" charset="0"/>
                <a:cs typeface="Times New Roman" panose="02020603050405020304" pitchFamily="18" charset="0"/>
              </a:rPr>
              <a:t>First, it will not be adequate to represent the complexity of the phonology of languages such as !Xoon.</a:t>
            </a:r>
          </a:p>
          <a:p>
            <a:pPr lvl="1"/>
            <a:r>
              <a:rPr lang="en-US" dirty="0">
                <a:latin typeface="Times New Roman" panose="02020603050405020304" pitchFamily="18" charset="0"/>
                <a:ea typeface="Calibri" panose="020F0502020204030204" pitchFamily="34" charset="0"/>
                <a:cs typeface="Times New Roman" panose="02020603050405020304" pitchFamily="18" charset="0"/>
              </a:rPr>
              <a:t>S</a:t>
            </a:r>
            <a:r>
              <a:rPr lang="en-US" dirty="0">
                <a:effectLst/>
                <a:latin typeface="Times New Roman" panose="02020603050405020304" pitchFamily="18" charset="0"/>
                <a:ea typeface="Calibri" panose="020F0502020204030204" pitchFamily="34" charset="0"/>
                <a:cs typeface="Times New Roman" panose="02020603050405020304" pitchFamily="18" charset="0"/>
              </a:rPr>
              <a:t>econdly, it will further entrench differences and demonstrate that they cannot stand on their own practical choices such as in Khoekhoegowab (see Namaseb et al,. 2008).</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a:extLst>
              <a:ext uri="{FF2B5EF4-FFF2-40B4-BE49-F238E27FC236}">
                <a16:creationId xmlns:a16="http://schemas.microsoft.com/office/drawing/2014/main" id="{4AB3224A-D4F7-895F-17B4-DFE8D29E93D7}"/>
              </a:ext>
            </a:extLst>
          </p:cNvPr>
          <p:cNvSpPr>
            <a:spLocks noGrp="1"/>
          </p:cNvSpPr>
          <p:nvPr>
            <p:ph type="sldNum" sz="quarter" idx="12"/>
          </p:nvPr>
        </p:nvSpPr>
        <p:spPr/>
        <p:txBody>
          <a:bodyPr/>
          <a:lstStyle/>
          <a:p>
            <a:fld id="{B03A5ACB-52F6-4555-B35D-79391E06B77C}" type="slidenum">
              <a:rPr lang="en-ZA" sz="2000" smtClean="0"/>
              <a:t>21</a:t>
            </a:fld>
            <a:endParaRPr lang="en-ZA" sz="2000" dirty="0"/>
          </a:p>
        </p:txBody>
      </p:sp>
    </p:spTree>
    <p:extLst>
      <p:ext uri="{BB962C8B-B14F-4D97-AF65-F5344CB8AC3E}">
        <p14:creationId xmlns:p14="http://schemas.microsoft.com/office/powerpoint/2010/main" val="3012054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71895-4CD8-4F6A-52E0-71EFEB5A4E0A}"/>
              </a:ext>
            </a:extLst>
          </p:cNvPr>
          <p:cNvSpPr>
            <a:spLocks noGrp="1"/>
          </p:cNvSpPr>
          <p:nvPr>
            <p:ph type="title"/>
          </p:nvPr>
        </p:nvSpPr>
        <p:spPr>
          <a:xfrm>
            <a:off x="1295402" y="922020"/>
            <a:ext cx="9601196" cy="464821"/>
          </a:xfrm>
        </p:spPr>
        <p:txBody>
          <a:bodyPr>
            <a:normAutofit fontScale="90000"/>
          </a:bodyPr>
          <a:lstStyle/>
          <a:p>
            <a:r>
              <a:rPr lang="en-ZA" sz="3200" b="1" dirty="0"/>
              <a:t>In Submission </a:t>
            </a:r>
          </a:p>
        </p:txBody>
      </p:sp>
      <p:sp>
        <p:nvSpPr>
          <p:cNvPr id="3" name="Content Placeholder 2">
            <a:extLst>
              <a:ext uri="{FF2B5EF4-FFF2-40B4-BE49-F238E27FC236}">
                <a16:creationId xmlns:a16="http://schemas.microsoft.com/office/drawing/2014/main" id="{F85ECDF2-A4F9-C1F8-2B95-63B0725F1E19}"/>
              </a:ext>
            </a:extLst>
          </p:cNvPr>
          <p:cNvSpPr>
            <a:spLocks noGrp="1"/>
          </p:cNvSpPr>
          <p:nvPr>
            <p:ph idx="1"/>
          </p:nvPr>
        </p:nvSpPr>
        <p:spPr>
          <a:xfrm>
            <a:off x="1051560" y="1386841"/>
            <a:ext cx="10104120" cy="4489027"/>
          </a:xfrm>
        </p:spPr>
        <p:txBody>
          <a:bodyPr>
            <a:normAutofit fontScale="92500" lnSpcReduction="10000"/>
          </a:bodyPr>
          <a:lstStyle/>
          <a:p>
            <a:r>
              <a:rPr lang="en-A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reasons for arguing for a Namaste cluster harmonized Khoisan writing system   are: </a:t>
            </a:r>
          </a:p>
          <a:p>
            <a:pPr lvl="1"/>
            <a:r>
              <a:rPr lang="en-A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Khoisan languages share a phonetic typology that graphically justifies writing them together; </a:t>
            </a:r>
          </a:p>
          <a:p>
            <a:pPr lvl="1"/>
            <a:r>
              <a:rPr lang="en-A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 harmonized Khoisan writing system  would be capacity-building, as it would act as a viable and visible Pan-Khoisan writing convention; </a:t>
            </a:r>
          </a:p>
          <a:p>
            <a:pPr lvl="1"/>
            <a:r>
              <a:rPr lang="en-A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mutually intelligible Khoisan languages would be facilitated to share linguistic and literacy resources;</a:t>
            </a:r>
          </a:p>
          <a:p>
            <a:pPr lvl="1"/>
            <a:r>
              <a:rPr lang="en-A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Khoisan languages would stand a better chance of resisting marginalization by international or influential local languages; </a:t>
            </a:r>
          </a:p>
          <a:p>
            <a:pPr lvl="1"/>
            <a:r>
              <a:rPr lang="en-A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when Khoisan people realize that a harmonized writing system  does not kill their ethnic entities, they will feel encouraged to stand together and advocate for their common socio-cultural and linguistic destiny; and </a:t>
            </a:r>
          </a:p>
          <a:p>
            <a:pPr lvl="1"/>
            <a:r>
              <a:rPr lang="en-A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a common Khoisan writing system would dispel misguided beliefs that these languages are difficult to write or that their writing system is peculiar. </a:t>
            </a:r>
          </a:p>
          <a:p>
            <a:r>
              <a:rPr lang="en-A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is also crucial to understand that a harmonized writing system  of Khoisan languages would operate as an instrument of codification and, therefore, of linguistic development. </a:t>
            </a:r>
          </a:p>
          <a:p>
            <a:r>
              <a:rPr lang="en-A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Materials that are crucial in codification such as folktales, transcribed oral histories, grammars, dictionaries, and development of literacy materials should facilitate the reading and writing of related Khoisan languages by speakers and also by researchers (see Biesele, 1998; 2009). </a:t>
            </a:r>
          </a:p>
          <a:p>
            <a:r>
              <a:rPr lang="en-A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Cross-linguistically, it would facilitate other studies on common and related Khoisan history and culture.</a:t>
            </a:r>
            <a:endParaRPr lang="en-ZA"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endParaRPr lang="en-ZA" dirty="0"/>
          </a:p>
        </p:txBody>
      </p:sp>
      <p:sp>
        <p:nvSpPr>
          <p:cNvPr id="4" name="Slide Number Placeholder 3">
            <a:extLst>
              <a:ext uri="{FF2B5EF4-FFF2-40B4-BE49-F238E27FC236}">
                <a16:creationId xmlns:a16="http://schemas.microsoft.com/office/drawing/2014/main" id="{335EAA8D-56E0-1D9D-96E2-2E403AE46870}"/>
              </a:ext>
            </a:extLst>
          </p:cNvPr>
          <p:cNvSpPr>
            <a:spLocks noGrp="1"/>
          </p:cNvSpPr>
          <p:nvPr>
            <p:ph type="sldNum" sz="quarter" idx="12"/>
          </p:nvPr>
        </p:nvSpPr>
        <p:spPr/>
        <p:txBody>
          <a:bodyPr/>
          <a:lstStyle/>
          <a:p>
            <a:fld id="{B03A5ACB-52F6-4555-B35D-79391E06B77C}" type="slidenum">
              <a:rPr lang="en-ZA" sz="2000" smtClean="0"/>
              <a:t>22</a:t>
            </a:fld>
            <a:endParaRPr lang="en-ZA" sz="2000" dirty="0"/>
          </a:p>
        </p:txBody>
      </p:sp>
    </p:spTree>
    <p:extLst>
      <p:ext uri="{BB962C8B-B14F-4D97-AF65-F5344CB8AC3E}">
        <p14:creationId xmlns:p14="http://schemas.microsoft.com/office/powerpoint/2010/main" val="1035873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73647-D538-6DD5-9281-DD05105BC3BE}"/>
              </a:ext>
            </a:extLst>
          </p:cNvPr>
          <p:cNvSpPr>
            <a:spLocks noGrp="1"/>
          </p:cNvSpPr>
          <p:nvPr>
            <p:ph type="title"/>
          </p:nvPr>
        </p:nvSpPr>
        <p:spPr>
          <a:xfrm>
            <a:off x="1295402" y="982132"/>
            <a:ext cx="9601196" cy="473287"/>
          </a:xfrm>
        </p:spPr>
        <p:txBody>
          <a:bodyPr>
            <a:normAutofit fontScale="90000"/>
          </a:bodyPr>
          <a:lstStyle/>
          <a:p>
            <a:r>
              <a:rPr lang="en-ZA" sz="3200" b="1" dirty="0"/>
              <a:t>Conclusion </a:t>
            </a:r>
          </a:p>
        </p:txBody>
      </p:sp>
      <p:sp>
        <p:nvSpPr>
          <p:cNvPr id="3" name="Content Placeholder 2">
            <a:extLst>
              <a:ext uri="{FF2B5EF4-FFF2-40B4-BE49-F238E27FC236}">
                <a16:creationId xmlns:a16="http://schemas.microsoft.com/office/drawing/2014/main" id="{68CE0C7A-1F68-1892-2D7B-137792E9A0DF}"/>
              </a:ext>
            </a:extLst>
          </p:cNvPr>
          <p:cNvSpPr>
            <a:spLocks noGrp="1"/>
          </p:cNvSpPr>
          <p:nvPr>
            <p:ph idx="1"/>
          </p:nvPr>
        </p:nvSpPr>
        <p:spPr>
          <a:xfrm>
            <a:off x="1066800" y="1455419"/>
            <a:ext cx="10073640" cy="4420449"/>
          </a:xfrm>
        </p:spPr>
        <p:txBody>
          <a:bodyPr>
            <a:normAutofit fontScale="92500" lnSpcReduction="20000"/>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foregoing arguments provide a basis for justifying cluster languages harmonization, which should facilitate a better policy approach to the linguistic development and social functionality of Khoisan languages in a broader perspective of language revitalization. </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following arguments should be underscored: 1) languages cluster harmonization is a necessary process that needs to be put in place to support language development policy and the modernization of Khoisan languages; and </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 there is need for Khoisan languages to derive their resources for development from their common linguistic and cultural relationships, which can only broaden and strengthen these languages’ functionality. </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this regard, arguments for cluster languages harmonization are based on unity in diversity and seek to empower languages rather than diminishing them. </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It is important that Khoisan languages go beyond the current insular and circular developments under the guise of preserving ethnic and linguistic identity, which only marginalize them. </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These languages will gain when in their development they knock down walls of orthographic isolation that entrench differences and divisions. </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is what consequently deprives them of linguistic and cultural resources from their common history and culture.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a:extLst>
              <a:ext uri="{FF2B5EF4-FFF2-40B4-BE49-F238E27FC236}">
                <a16:creationId xmlns:a16="http://schemas.microsoft.com/office/drawing/2014/main" id="{AEA2257A-38D9-C3F9-26C6-E9D303981B57}"/>
              </a:ext>
            </a:extLst>
          </p:cNvPr>
          <p:cNvSpPr>
            <a:spLocks noGrp="1"/>
          </p:cNvSpPr>
          <p:nvPr>
            <p:ph type="sldNum" sz="quarter" idx="12"/>
          </p:nvPr>
        </p:nvSpPr>
        <p:spPr/>
        <p:txBody>
          <a:bodyPr/>
          <a:lstStyle/>
          <a:p>
            <a:fld id="{B03A5ACB-52F6-4555-B35D-79391E06B77C}" type="slidenum">
              <a:rPr lang="en-ZA" sz="2000" smtClean="0"/>
              <a:t>23</a:t>
            </a:fld>
            <a:endParaRPr lang="en-ZA" sz="2000" dirty="0"/>
          </a:p>
        </p:txBody>
      </p:sp>
    </p:spTree>
    <p:extLst>
      <p:ext uri="{BB962C8B-B14F-4D97-AF65-F5344CB8AC3E}">
        <p14:creationId xmlns:p14="http://schemas.microsoft.com/office/powerpoint/2010/main" val="3346930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7648A-DB12-2899-785E-EA707E2264CC}"/>
              </a:ext>
            </a:extLst>
          </p:cNvPr>
          <p:cNvSpPr>
            <a:spLocks noGrp="1"/>
          </p:cNvSpPr>
          <p:nvPr>
            <p:ph type="title"/>
          </p:nvPr>
        </p:nvSpPr>
        <p:spPr>
          <a:xfrm>
            <a:off x="1295402" y="982133"/>
            <a:ext cx="9601196" cy="427567"/>
          </a:xfrm>
        </p:spPr>
        <p:txBody>
          <a:bodyPr>
            <a:normAutofit fontScale="90000"/>
          </a:bodyPr>
          <a:lstStyle/>
          <a:p>
            <a:r>
              <a:rPr lang="en-ZA" sz="3200" b="1" dirty="0"/>
              <a:t>…Conclusion</a:t>
            </a:r>
          </a:p>
        </p:txBody>
      </p:sp>
      <p:sp>
        <p:nvSpPr>
          <p:cNvPr id="3" name="Content Placeholder 2">
            <a:extLst>
              <a:ext uri="{FF2B5EF4-FFF2-40B4-BE49-F238E27FC236}">
                <a16:creationId xmlns:a16="http://schemas.microsoft.com/office/drawing/2014/main" id="{DAA13C00-AC50-BF36-44F4-39D2F40DADEB}"/>
              </a:ext>
            </a:extLst>
          </p:cNvPr>
          <p:cNvSpPr>
            <a:spLocks noGrp="1"/>
          </p:cNvSpPr>
          <p:nvPr>
            <p:ph idx="1"/>
          </p:nvPr>
        </p:nvSpPr>
        <p:spPr>
          <a:xfrm>
            <a:off x="1112520" y="1493520"/>
            <a:ext cx="10035540" cy="4382348"/>
          </a:xfrm>
        </p:spPr>
        <p:txBody>
          <a:bodyPr>
            <a:norm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What makes a writing system  practical is its acceptance by all and the practice of it by all writers in the language cluster. Even if writers use different words, they can write those words using the same agreed symbols (letters) to represent similar sounds.  </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However, writing system  alone is not a panacea in language development; other work such as grammatical description also needs to be undertaken. </a:t>
            </a:r>
            <a:endParaRPr lang="en-ZA"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rPr>
              <a:t>It is important that Khoisan languages go beyond the insular and idiosyncratic developments that have been promoted under the guise of preserving ethnic and linguistic identity. Pursuing this separate, narrow, and myopic approach can only further marginalize these beleaguered languages.</a:t>
            </a:r>
          </a:p>
          <a:p>
            <a:r>
              <a:rPr lang="en-US" sz="1800" dirty="0">
                <a:effectLst/>
                <a:latin typeface="Times New Roman" panose="02020603050405020304" pitchFamily="18" charset="0"/>
                <a:ea typeface="Calibri" panose="020F0502020204030204" pitchFamily="34" charset="0"/>
              </a:rPr>
              <a:t> The greatest gain will be attained when Khoisan languages knock down the walls of orthographic isolation that only entrench differences and divisions and deprive these languages of linguistic and cultural resources from their common history and culture. </a:t>
            </a:r>
          </a:p>
          <a:p>
            <a:r>
              <a:rPr lang="en-US" sz="1800" dirty="0">
                <a:effectLst/>
                <a:latin typeface="Times New Roman" panose="02020603050405020304" pitchFamily="18" charset="0"/>
                <a:ea typeface="Calibri" panose="020F0502020204030204" pitchFamily="34" charset="0"/>
              </a:rPr>
              <a:t>Khoisan language development policy will only thrive when these languages exist as unitary linguistic entities</a:t>
            </a:r>
            <a:endParaRPr lang="en-ZA" dirty="0"/>
          </a:p>
        </p:txBody>
      </p:sp>
      <p:sp>
        <p:nvSpPr>
          <p:cNvPr id="4" name="Slide Number Placeholder 3">
            <a:extLst>
              <a:ext uri="{FF2B5EF4-FFF2-40B4-BE49-F238E27FC236}">
                <a16:creationId xmlns:a16="http://schemas.microsoft.com/office/drawing/2014/main" id="{B9605C6C-478D-A98D-182A-D97160FD4DC1}"/>
              </a:ext>
            </a:extLst>
          </p:cNvPr>
          <p:cNvSpPr>
            <a:spLocks noGrp="1"/>
          </p:cNvSpPr>
          <p:nvPr>
            <p:ph type="sldNum" sz="quarter" idx="12"/>
          </p:nvPr>
        </p:nvSpPr>
        <p:spPr/>
        <p:txBody>
          <a:bodyPr/>
          <a:lstStyle/>
          <a:p>
            <a:fld id="{B03A5ACB-52F6-4555-B35D-79391E06B77C}" type="slidenum">
              <a:rPr lang="en-ZA" sz="2800" smtClean="0"/>
              <a:t>24</a:t>
            </a:fld>
            <a:endParaRPr lang="en-ZA" sz="2800" dirty="0"/>
          </a:p>
        </p:txBody>
      </p:sp>
    </p:spTree>
    <p:extLst>
      <p:ext uri="{BB962C8B-B14F-4D97-AF65-F5344CB8AC3E}">
        <p14:creationId xmlns:p14="http://schemas.microsoft.com/office/powerpoint/2010/main" val="1219198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CD28DD-3392-AA0F-EB00-7A1FE1520C7E}"/>
              </a:ext>
            </a:extLst>
          </p:cNvPr>
          <p:cNvSpPr txBox="1"/>
          <p:nvPr/>
        </p:nvSpPr>
        <p:spPr>
          <a:xfrm>
            <a:off x="1478280" y="1750431"/>
            <a:ext cx="9433560" cy="3357137"/>
          </a:xfrm>
          <a:prstGeom prst="rect">
            <a:avLst/>
          </a:prstGeom>
          <a:noFill/>
        </p:spPr>
        <p:txBody>
          <a:bodyPr wrap="square">
            <a:spAutoFit/>
          </a:bodyPr>
          <a:lstStyle/>
          <a:p>
            <a:pPr marR="330835" algn="just">
              <a:lnSpc>
                <a:spcPct val="150000"/>
              </a:lnSpc>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Many endangered languages (ELs) are not written. Therefore, researchers and speech communities often wish their ‘graphization’(Fishman, 1974), as the existence of a written code is an essential prerequisite for many activities in favour of their maintenance and revitalization… (Lüpke 2009: 1, CUP Handbook on Endangered Languages).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C1736CF-0E61-B950-5F7F-450071FFA036}"/>
              </a:ext>
            </a:extLst>
          </p:cNvPr>
          <p:cNvSpPr>
            <a:spLocks noGrp="1"/>
          </p:cNvSpPr>
          <p:nvPr>
            <p:ph type="sldNum" sz="quarter" idx="12"/>
          </p:nvPr>
        </p:nvSpPr>
        <p:spPr/>
        <p:txBody>
          <a:bodyPr/>
          <a:lstStyle/>
          <a:p>
            <a:fld id="{B03A5ACB-52F6-4555-B35D-79391E06B77C}" type="slidenum">
              <a:rPr lang="en-ZA" sz="2000" smtClean="0"/>
              <a:t>3</a:t>
            </a:fld>
            <a:endParaRPr lang="en-ZA" sz="2000" dirty="0"/>
          </a:p>
        </p:txBody>
      </p:sp>
    </p:spTree>
    <p:extLst>
      <p:ext uri="{BB962C8B-B14F-4D97-AF65-F5344CB8AC3E}">
        <p14:creationId xmlns:p14="http://schemas.microsoft.com/office/powerpoint/2010/main" val="2705281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BE71-4ED1-D286-F7C2-CAE267721134}"/>
              </a:ext>
            </a:extLst>
          </p:cNvPr>
          <p:cNvSpPr>
            <a:spLocks noGrp="1"/>
          </p:cNvSpPr>
          <p:nvPr>
            <p:ph type="title"/>
          </p:nvPr>
        </p:nvSpPr>
        <p:spPr>
          <a:xfrm>
            <a:off x="1295402" y="982133"/>
            <a:ext cx="9601196" cy="419947"/>
          </a:xfrm>
        </p:spPr>
        <p:txBody>
          <a:bodyPr>
            <a:normAutofit fontScale="90000"/>
          </a:bodyPr>
          <a:lstStyle/>
          <a:p>
            <a:pPr algn="ctr"/>
            <a:r>
              <a:rPr lang="en-ZA" sz="3200" b="1" dirty="0"/>
              <a:t>Abstract</a:t>
            </a:r>
          </a:p>
        </p:txBody>
      </p:sp>
      <p:sp>
        <p:nvSpPr>
          <p:cNvPr id="4" name="Content Placeholder 3">
            <a:extLst>
              <a:ext uri="{FF2B5EF4-FFF2-40B4-BE49-F238E27FC236}">
                <a16:creationId xmlns:a16="http://schemas.microsoft.com/office/drawing/2014/main" id="{669D775E-2DFF-FCD1-CB85-087D5FDD4902}"/>
              </a:ext>
            </a:extLst>
          </p:cNvPr>
          <p:cNvSpPr>
            <a:spLocks noGrp="1"/>
          </p:cNvSpPr>
          <p:nvPr>
            <p:ph idx="1"/>
          </p:nvPr>
        </p:nvSpPr>
        <p:spPr>
          <a:xfrm>
            <a:off x="1295401" y="1500327"/>
            <a:ext cx="9601196" cy="4375542"/>
          </a:xfrm>
        </p:spPr>
        <p:txBody>
          <a:bodyPr>
            <a:normAutofit lnSpcReduction="10000"/>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Khoisan languages are spoken by various culturally diverse communities of Botswana. </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Some of Khoisan languages communities are generally under-researched, marginalized and experiencing sustained sociolinguistic forces that threaten them. </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For those that have been documented, researchers have come up with IPA writing systems that some users, especially missionaries and literacy materials developers, have deemed impractical. </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These writing conventions challenges have become challenges in Khoisan writing system  development. </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For less documented languages this situation of illiteracy in their languages compounds the problem as speakers have no resources to develop and promote their languages. </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question of harmonization is raised in this paper to create a common base for the development of writing system  </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paper will argue for the writing system development that will benefit these endangered languages and facilitate their integration in educational and language use policies. </a:t>
            </a:r>
          </a:p>
          <a:p>
            <a:endParaRPr lang="en-ZA" dirty="0"/>
          </a:p>
        </p:txBody>
      </p:sp>
      <p:sp>
        <p:nvSpPr>
          <p:cNvPr id="3" name="Slide Number Placeholder 2">
            <a:extLst>
              <a:ext uri="{FF2B5EF4-FFF2-40B4-BE49-F238E27FC236}">
                <a16:creationId xmlns:a16="http://schemas.microsoft.com/office/drawing/2014/main" id="{B8F1DEBA-5F3E-A816-4CDA-D7568ED7343A}"/>
              </a:ext>
            </a:extLst>
          </p:cNvPr>
          <p:cNvSpPr>
            <a:spLocks noGrp="1"/>
          </p:cNvSpPr>
          <p:nvPr>
            <p:ph type="sldNum" sz="quarter" idx="12"/>
          </p:nvPr>
        </p:nvSpPr>
        <p:spPr/>
        <p:txBody>
          <a:bodyPr/>
          <a:lstStyle/>
          <a:p>
            <a:fld id="{B03A5ACB-52F6-4555-B35D-79391E06B77C}" type="slidenum">
              <a:rPr lang="en-ZA" sz="2000" smtClean="0"/>
              <a:t>4</a:t>
            </a:fld>
            <a:endParaRPr lang="en-ZA" sz="2000" dirty="0"/>
          </a:p>
        </p:txBody>
      </p:sp>
    </p:spTree>
    <p:extLst>
      <p:ext uri="{BB962C8B-B14F-4D97-AF65-F5344CB8AC3E}">
        <p14:creationId xmlns:p14="http://schemas.microsoft.com/office/powerpoint/2010/main" val="131584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365E6-7E87-90DE-7F22-F5F846E7CA28}"/>
              </a:ext>
            </a:extLst>
          </p:cNvPr>
          <p:cNvSpPr>
            <a:spLocks noGrp="1"/>
          </p:cNvSpPr>
          <p:nvPr>
            <p:ph type="title"/>
          </p:nvPr>
        </p:nvSpPr>
        <p:spPr>
          <a:xfrm>
            <a:off x="1295402" y="982133"/>
            <a:ext cx="9601196" cy="402784"/>
          </a:xfrm>
        </p:spPr>
        <p:txBody>
          <a:bodyPr>
            <a:normAutofit fontScale="90000"/>
          </a:bodyPr>
          <a:lstStyle/>
          <a:p>
            <a:r>
              <a:rPr lang="en-ZA" sz="3200" b="1" dirty="0"/>
              <a:t>Background…</a:t>
            </a:r>
          </a:p>
        </p:txBody>
      </p:sp>
      <p:sp>
        <p:nvSpPr>
          <p:cNvPr id="3" name="Content Placeholder 2">
            <a:extLst>
              <a:ext uri="{FF2B5EF4-FFF2-40B4-BE49-F238E27FC236}">
                <a16:creationId xmlns:a16="http://schemas.microsoft.com/office/drawing/2014/main" id="{CACAD1A8-9D7B-D0DE-72BE-D4A5EA5255D9}"/>
              </a:ext>
            </a:extLst>
          </p:cNvPr>
          <p:cNvSpPr>
            <a:spLocks noGrp="1"/>
          </p:cNvSpPr>
          <p:nvPr>
            <p:ph idx="1"/>
          </p:nvPr>
        </p:nvSpPr>
        <p:spPr>
          <a:xfrm>
            <a:off x="1097280" y="1384917"/>
            <a:ext cx="9944100" cy="4490951"/>
          </a:xfrm>
        </p:spPr>
        <p:txBody>
          <a:bodyPr>
            <a:normAutofit lnSpcReduction="10000"/>
          </a:bodyPr>
          <a:lstStyle/>
          <a:p>
            <a:r>
              <a:rPr lang="en-ZA" dirty="0">
                <a:latin typeface="Times New Roman" panose="02020603050405020304" pitchFamily="18" charset="0"/>
                <a:cs typeface="Times New Roman" panose="02020603050405020304" pitchFamily="18" charset="0"/>
              </a:rPr>
              <a:t>In February 2020 the President announced that Government had taken a decision to introduce mother tongues in education at lower primary school (SONA, 2020)</a:t>
            </a:r>
          </a:p>
          <a:p>
            <a:r>
              <a:rPr lang="en-ZA" dirty="0">
                <a:latin typeface="Times New Roman" panose="02020603050405020304" pitchFamily="18" charset="0"/>
                <a:cs typeface="Times New Roman" panose="02020603050405020304" pitchFamily="18" charset="0"/>
              </a:rPr>
              <a:t>The Curriculum Development and Evaluation Department in collaboration with he University of Botswana language experts started conducting a country-wide survey of Botswana languages to ascertain their vibrancy for literacy in primary schools (CDED, 2021)</a:t>
            </a:r>
          </a:p>
          <a:p>
            <a:r>
              <a:rPr lang="en-ZA" dirty="0">
                <a:latin typeface="Times New Roman" panose="02020603050405020304" pitchFamily="18" charset="0"/>
                <a:cs typeface="Times New Roman" panose="02020603050405020304" pitchFamily="18" charset="0"/>
              </a:rPr>
              <a:t>Besides Setswana, 28 vibrant  languages were found to exist in Botswana.</a:t>
            </a:r>
          </a:p>
          <a:p>
            <a:r>
              <a:rPr lang="en-ZA" dirty="0">
                <a:latin typeface="Times New Roman" panose="02020603050405020304" pitchFamily="18" charset="0"/>
                <a:cs typeface="Times New Roman" panose="02020603050405020304" pitchFamily="18" charset="0"/>
              </a:rPr>
              <a:t>9 were Bantu, 1 European (Afrikaans), and 3 Khoisan, and 1 Sign language</a:t>
            </a:r>
          </a:p>
          <a:p>
            <a:r>
              <a:rPr lang="en-ZA" dirty="0">
                <a:latin typeface="Times New Roman" panose="02020603050405020304" pitchFamily="18" charset="0"/>
                <a:cs typeface="Times New Roman" panose="02020603050405020304" pitchFamily="18" charset="0"/>
              </a:rPr>
              <a:t>The rest, mainly Khoisan did not report the existence of orthographies for literacy, and some reported that they were no longer passed down to children</a:t>
            </a:r>
          </a:p>
        </p:txBody>
      </p:sp>
      <p:sp>
        <p:nvSpPr>
          <p:cNvPr id="4" name="Slide Number Placeholder 3">
            <a:extLst>
              <a:ext uri="{FF2B5EF4-FFF2-40B4-BE49-F238E27FC236}">
                <a16:creationId xmlns:a16="http://schemas.microsoft.com/office/drawing/2014/main" id="{C97B117D-C2D3-3D1C-AAAF-F970063BFBFE}"/>
              </a:ext>
            </a:extLst>
          </p:cNvPr>
          <p:cNvSpPr>
            <a:spLocks noGrp="1"/>
          </p:cNvSpPr>
          <p:nvPr>
            <p:ph type="sldNum" sz="quarter" idx="12"/>
          </p:nvPr>
        </p:nvSpPr>
        <p:spPr/>
        <p:txBody>
          <a:bodyPr/>
          <a:lstStyle/>
          <a:p>
            <a:fld id="{B03A5ACB-52F6-4555-B35D-79391E06B77C}" type="slidenum">
              <a:rPr lang="en-ZA" sz="2000" smtClean="0"/>
              <a:t>5</a:t>
            </a:fld>
            <a:endParaRPr lang="en-ZA" sz="2000" dirty="0"/>
          </a:p>
        </p:txBody>
      </p:sp>
    </p:spTree>
    <p:extLst>
      <p:ext uri="{BB962C8B-B14F-4D97-AF65-F5344CB8AC3E}">
        <p14:creationId xmlns:p14="http://schemas.microsoft.com/office/powerpoint/2010/main" val="1907143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DF680-006A-CC17-E075-ECAB40CE2DD8}"/>
              </a:ext>
            </a:extLst>
          </p:cNvPr>
          <p:cNvSpPr>
            <a:spLocks noGrp="1"/>
          </p:cNvSpPr>
          <p:nvPr>
            <p:ph type="title"/>
          </p:nvPr>
        </p:nvSpPr>
        <p:spPr>
          <a:xfrm>
            <a:off x="1295402" y="982133"/>
            <a:ext cx="9601196" cy="442807"/>
          </a:xfrm>
        </p:spPr>
        <p:txBody>
          <a:bodyPr>
            <a:normAutofit fontScale="90000"/>
          </a:bodyPr>
          <a:lstStyle/>
          <a:p>
            <a:r>
              <a:rPr lang="en-ZA" sz="3200" b="1" dirty="0"/>
              <a:t>…Background</a:t>
            </a:r>
          </a:p>
        </p:txBody>
      </p:sp>
      <p:sp>
        <p:nvSpPr>
          <p:cNvPr id="3" name="Content Placeholder 2">
            <a:extLst>
              <a:ext uri="{FF2B5EF4-FFF2-40B4-BE49-F238E27FC236}">
                <a16:creationId xmlns:a16="http://schemas.microsoft.com/office/drawing/2014/main" id="{E54E5232-5813-021F-C23B-CE1B6BD77236}"/>
              </a:ext>
            </a:extLst>
          </p:cNvPr>
          <p:cNvSpPr>
            <a:spLocks noGrp="1"/>
          </p:cNvSpPr>
          <p:nvPr>
            <p:ph idx="1"/>
          </p:nvPr>
        </p:nvSpPr>
        <p:spPr>
          <a:xfrm>
            <a:off x="1112520" y="1491449"/>
            <a:ext cx="10088880" cy="4384419"/>
          </a:xfrm>
        </p:spPr>
        <p:txBody>
          <a:bodyPr>
            <a:normAutofit fontScale="92500" lnSpcReduction="10000"/>
          </a:bodyPr>
          <a:lstStyle/>
          <a:p>
            <a:r>
              <a:rPr lang="en-ZA" dirty="0">
                <a:latin typeface="Times New Roman" panose="02020603050405020304" pitchFamily="18" charset="0"/>
                <a:cs typeface="Times New Roman" panose="02020603050405020304" pitchFamily="18" charset="0"/>
              </a:rPr>
              <a:t>In 2021 Government received the survey report which also recommended a development of a languages in education policy to plan and implement literacy in Mother Tongue  and their literacy materials  (CDED, 2021).</a:t>
            </a:r>
          </a:p>
          <a:p>
            <a:r>
              <a:rPr lang="en-ZA" dirty="0">
                <a:latin typeface="Times New Roman" panose="02020603050405020304" pitchFamily="18" charset="0"/>
                <a:cs typeface="Times New Roman" panose="02020603050405020304" pitchFamily="18" charset="0"/>
              </a:rPr>
              <a:t>Government also recommended an extensive consultation on the introduction of mother tongue education for all languages of Botswana.</a:t>
            </a:r>
          </a:p>
          <a:p>
            <a:r>
              <a:rPr lang="en-ZA" dirty="0">
                <a:latin typeface="Times New Roman" panose="02020603050405020304" pitchFamily="18" charset="0"/>
                <a:cs typeface="Times New Roman" panose="02020603050405020304" pitchFamily="18" charset="0"/>
              </a:rPr>
              <a:t>The CDED Report (November 2021) showed a unanimous national acceptance of the introduction of mother tongue in education.</a:t>
            </a:r>
          </a:p>
          <a:p>
            <a:r>
              <a:rPr lang="en-ZA" dirty="0">
                <a:latin typeface="Times New Roman" panose="02020603050405020304" pitchFamily="18" charset="0"/>
                <a:cs typeface="Times New Roman" panose="02020603050405020304" pitchFamily="18" charset="0"/>
              </a:rPr>
              <a:t>In February 2022, Government accepted the language policy in education and announced that all languages should be introduced in early primary school classes in 2023, and that languages without orthographies should be quickly developed for literacy.</a:t>
            </a:r>
          </a:p>
          <a:p>
            <a:r>
              <a:rPr lang="en-ZA" dirty="0">
                <a:latin typeface="Times New Roman" panose="02020603050405020304" pitchFamily="18" charset="0"/>
                <a:cs typeface="Times New Roman" panose="02020603050405020304" pitchFamily="18" charset="0"/>
              </a:rPr>
              <a:t>The work has started, and the biggest challenge is with Khoisan languages.</a:t>
            </a:r>
          </a:p>
          <a:p>
            <a:endParaRPr lang="en-ZA" dirty="0"/>
          </a:p>
          <a:p>
            <a:endParaRPr lang="en-ZA" dirty="0"/>
          </a:p>
        </p:txBody>
      </p:sp>
      <p:sp>
        <p:nvSpPr>
          <p:cNvPr id="4" name="Slide Number Placeholder 3">
            <a:extLst>
              <a:ext uri="{FF2B5EF4-FFF2-40B4-BE49-F238E27FC236}">
                <a16:creationId xmlns:a16="http://schemas.microsoft.com/office/drawing/2014/main" id="{784810E1-8C84-72AF-6872-537ADD636A9E}"/>
              </a:ext>
            </a:extLst>
          </p:cNvPr>
          <p:cNvSpPr>
            <a:spLocks noGrp="1"/>
          </p:cNvSpPr>
          <p:nvPr>
            <p:ph type="sldNum" sz="quarter" idx="12"/>
          </p:nvPr>
        </p:nvSpPr>
        <p:spPr/>
        <p:txBody>
          <a:bodyPr/>
          <a:lstStyle/>
          <a:p>
            <a:fld id="{B03A5ACB-52F6-4555-B35D-79391E06B77C}" type="slidenum">
              <a:rPr lang="en-ZA" sz="2000" smtClean="0"/>
              <a:t>6</a:t>
            </a:fld>
            <a:endParaRPr lang="en-ZA" sz="2000" dirty="0"/>
          </a:p>
        </p:txBody>
      </p:sp>
    </p:spTree>
    <p:extLst>
      <p:ext uri="{BB962C8B-B14F-4D97-AF65-F5344CB8AC3E}">
        <p14:creationId xmlns:p14="http://schemas.microsoft.com/office/powerpoint/2010/main" val="1035241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4113D-6768-86C4-E02B-B8EF95EC9C8C}"/>
              </a:ext>
            </a:extLst>
          </p:cNvPr>
          <p:cNvSpPr>
            <a:spLocks noGrp="1"/>
          </p:cNvSpPr>
          <p:nvPr>
            <p:ph type="title"/>
          </p:nvPr>
        </p:nvSpPr>
        <p:spPr>
          <a:xfrm>
            <a:off x="1295402" y="982133"/>
            <a:ext cx="9601196" cy="482684"/>
          </a:xfrm>
        </p:spPr>
        <p:txBody>
          <a:bodyPr>
            <a:noAutofit/>
          </a:bodyPr>
          <a:lstStyle/>
          <a:p>
            <a:r>
              <a:rPr lang="en-ZA" sz="3200" b="1" dirty="0"/>
              <a:t>Khoisan Phonology </a:t>
            </a:r>
          </a:p>
        </p:txBody>
      </p:sp>
      <p:sp>
        <p:nvSpPr>
          <p:cNvPr id="3" name="Content Placeholder 2">
            <a:extLst>
              <a:ext uri="{FF2B5EF4-FFF2-40B4-BE49-F238E27FC236}">
                <a16:creationId xmlns:a16="http://schemas.microsoft.com/office/drawing/2014/main" id="{9957100B-8FFC-5BEE-B1A2-1380FAB76D93}"/>
              </a:ext>
            </a:extLst>
          </p:cNvPr>
          <p:cNvSpPr>
            <a:spLocks noGrp="1"/>
          </p:cNvSpPr>
          <p:nvPr>
            <p:ph idx="1"/>
          </p:nvPr>
        </p:nvSpPr>
        <p:spPr>
          <a:xfrm>
            <a:off x="899160" y="1535837"/>
            <a:ext cx="10264140" cy="4340031"/>
          </a:xfrm>
        </p:spPr>
        <p:txBody>
          <a:bodyPr>
            <a:normAutofit lnSpcReduction="10000"/>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Khoisan languages present egressive and ingressive sounds that are both phonematic and may have similar secondary articulation (or accompaniments).</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One important consideration in designing a writing system for Khoisan languages are the (ingressive ) clicks. </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However, this essentially Khoisan phonological characteristic, is a challenge in the writing system of Botswana. </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Before independence some measure of diligence was exercised writing Khoisan place names (Chebanne, 2010). For instance, Gwihaba [gǀwihaba], Xanagas [ǁanaxas], Qabo [ǃabo], etc. where Nguni writing system for clicks was preferred. </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After independence, there seems to be an undocumented agreement that took the decision to have [x] as the symbol to represent all clicks in the phonology of Khoisan languages : Nxamasere [nǀamasere], Manxotae [manǀotae], Sexaxa [seǀaǀa], Xere [ǀere], New Xaade [new ǀAde], etc, </a:t>
            </a:r>
          </a:p>
          <a:p>
            <a:r>
              <a:rPr lang="en-US" sz="1800" dirty="0">
                <a:latin typeface="Times New Roman" panose="02020603050405020304" pitchFamily="18" charset="0"/>
                <a:ea typeface="Calibri" panose="020F0502020204030204" pitchFamily="34" charset="0"/>
                <a:cs typeface="Times New Roman" panose="02020603050405020304" pitchFamily="18" charset="0"/>
              </a:rPr>
              <a:t>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 the absence of any formal writing system for clicks, Khoisan language words and names were misrepresented, phonetically. </a:t>
            </a:r>
            <a:endParaRPr lang="en-ZA"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ZA" dirty="0"/>
          </a:p>
        </p:txBody>
      </p:sp>
      <p:sp>
        <p:nvSpPr>
          <p:cNvPr id="4" name="Slide Number Placeholder 3">
            <a:extLst>
              <a:ext uri="{FF2B5EF4-FFF2-40B4-BE49-F238E27FC236}">
                <a16:creationId xmlns:a16="http://schemas.microsoft.com/office/drawing/2014/main" id="{E5684313-1E19-01A3-A3B9-8CF480F4524E}"/>
              </a:ext>
            </a:extLst>
          </p:cNvPr>
          <p:cNvSpPr>
            <a:spLocks noGrp="1"/>
          </p:cNvSpPr>
          <p:nvPr>
            <p:ph type="sldNum" sz="quarter" idx="12"/>
          </p:nvPr>
        </p:nvSpPr>
        <p:spPr/>
        <p:txBody>
          <a:bodyPr/>
          <a:lstStyle/>
          <a:p>
            <a:fld id="{B03A5ACB-52F6-4555-B35D-79391E06B77C}" type="slidenum">
              <a:rPr lang="en-ZA" sz="2000" smtClean="0"/>
              <a:t>7</a:t>
            </a:fld>
            <a:endParaRPr lang="en-ZA" sz="2000" dirty="0"/>
          </a:p>
        </p:txBody>
      </p:sp>
    </p:spTree>
    <p:extLst>
      <p:ext uri="{BB962C8B-B14F-4D97-AF65-F5344CB8AC3E}">
        <p14:creationId xmlns:p14="http://schemas.microsoft.com/office/powerpoint/2010/main" val="3543363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76FE5-CC15-2F7F-B3B4-2B888710753C}"/>
              </a:ext>
            </a:extLst>
          </p:cNvPr>
          <p:cNvSpPr>
            <a:spLocks noGrp="1"/>
          </p:cNvSpPr>
          <p:nvPr>
            <p:ph type="title"/>
          </p:nvPr>
        </p:nvSpPr>
        <p:spPr>
          <a:xfrm>
            <a:off x="1173481" y="866796"/>
            <a:ext cx="9601196" cy="512424"/>
          </a:xfrm>
        </p:spPr>
        <p:txBody>
          <a:bodyPr>
            <a:noAutofit/>
          </a:bodyPr>
          <a:lstStyle/>
          <a:p>
            <a:r>
              <a:rPr lang="en-ZA" sz="2800" b="1" dirty="0"/>
              <a:t>Preliminary steps tackling the Khoisan writing systems</a:t>
            </a:r>
          </a:p>
        </p:txBody>
      </p:sp>
      <p:sp>
        <p:nvSpPr>
          <p:cNvPr id="3" name="Content Placeholder 2">
            <a:extLst>
              <a:ext uri="{FF2B5EF4-FFF2-40B4-BE49-F238E27FC236}">
                <a16:creationId xmlns:a16="http://schemas.microsoft.com/office/drawing/2014/main" id="{2508EA3A-AEF5-78DB-E887-D8AFEB2A272A}"/>
              </a:ext>
            </a:extLst>
          </p:cNvPr>
          <p:cNvSpPr>
            <a:spLocks noGrp="1"/>
          </p:cNvSpPr>
          <p:nvPr>
            <p:ph idx="1"/>
          </p:nvPr>
        </p:nvSpPr>
        <p:spPr>
          <a:xfrm>
            <a:off x="1059180" y="1531620"/>
            <a:ext cx="9966960" cy="4344248"/>
          </a:xfrm>
        </p:spPr>
        <p:txBody>
          <a:bodyPr>
            <a:normAutofit fontScale="92500"/>
          </a:bodyPr>
          <a:lstStyle/>
          <a:p>
            <a:r>
              <a:rPr lang="en-ZA" dirty="0"/>
              <a:t>A survey was undertaken in early 2022 to ascertain challenges that speech communities were experiencing in writing their languages.</a:t>
            </a:r>
          </a:p>
          <a:p>
            <a:r>
              <a:rPr lang="en-ZA" dirty="0"/>
              <a:t>From research and from communities, existing linguistic research has a minimal impact on the writing system preference determination</a:t>
            </a:r>
          </a:p>
          <a:p>
            <a:r>
              <a:rPr lang="en-ZA" dirty="0"/>
              <a:t>Speech communities that have language promotion associations have a better  engagement with writing hurdles (</a:t>
            </a:r>
            <a:r>
              <a:rPr lang="en-ZA" dirty="0" err="1"/>
              <a:t>Ju</a:t>
            </a:r>
            <a:r>
              <a:rPr lang="en-ZA" dirty="0"/>
              <a:t> languages of north-western Batswana)</a:t>
            </a:r>
          </a:p>
          <a:p>
            <a:r>
              <a:rPr lang="en-ZA" dirty="0"/>
              <a:t>Languages that have literate Khoisan neighbours have a better motivation for literacy (Ju languages of north-western Botswana;).</a:t>
            </a:r>
          </a:p>
          <a:p>
            <a:r>
              <a:rPr lang="en-ZA" dirty="0"/>
              <a:t>Languages with missionary contact have a great desire to develop written materials.</a:t>
            </a:r>
          </a:p>
          <a:p>
            <a:r>
              <a:rPr lang="en-ZA" dirty="0"/>
              <a:t>A buy-in for orthography alphabet preference is important for these communities</a:t>
            </a:r>
          </a:p>
        </p:txBody>
      </p:sp>
      <p:sp>
        <p:nvSpPr>
          <p:cNvPr id="4" name="Slide Number Placeholder 3">
            <a:extLst>
              <a:ext uri="{FF2B5EF4-FFF2-40B4-BE49-F238E27FC236}">
                <a16:creationId xmlns:a16="http://schemas.microsoft.com/office/drawing/2014/main" id="{08BD06ED-5A84-A1A4-30AD-4772E9C13C3C}"/>
              </a:ext>
            </a:extLst>
          </p:cNvPr>
          <p:cNvSpPr>
            <a:spLocks noGrp="1"/>
          </p:cNvSpPr>
          <p:nvPr>
            <p:ph type="sldNum" sz="quarter" idx="12"/>
          </p:nvPr>
        </p:nvSpPr>
        <p:spPr/>
        <p:txBody>
          <a:bodyPr/>
          <a:lstStyle/>
          <a:p>
            <a:fld id="{B03A5ACB-52F6-4555-B35D-79391E06B77C}" type="slidenum">
              <a:rPr lang="en-ZA" sz="2000" smtClean="0"/>
              <a:t>8</a:t>
            </a:fld>
            <a:endParaRPr lang="en-ZA" sz="2000" dirty="0"/>
          </a:p>
        </p:txBody>
      </p:sp>
    </p:spTree>
    <p:extLst>
      <p:ext uri="{BB962C8B-B14F-4D97-AF65-F5344CB8AC3E}">
        <p14:creationId xmlns:p14="http://schemas.microsoft.com/office/powerpoint/2010/main" val="123145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5BB03-CBE9-EC53-E3FA-5D36FD96923B}"/>
              </a:ext>
            </a:extLst>
          </p:cNvPr>
          <p:cNvSpPr>
            <a:spLocks noGrp="1"/>
          </p:cNvSpPr>
          <p:nvPr>
            <p:ph type="title"/>
          </p:nvPr>
        </p:nvSpPr>
        <p:spPr>
          <a:xfrm>
            <a:off x="1295402" y="982133"/>
            <a:ext cx="9601196" cy="602827"/>
          </a:xfrm>
        </p:spPr>
        <p:txBody>
          <a:bodyPr>
            <a:normAutofit/>
          </a:bodyPr>
          <a:lstStyle/>
          <a:p>
            <a:r>
              <a:rPr lang="en-ZA" sz="3200" b="1" dirty="0"/>
              <a:t>Findings on the Writing System Survey …</a:t>
            </a:r>
          </a:p>
        </p:txBody>
      </p:sp>
      <p:sp>
        <p:nvSpPr>
          <p:cNvPr id="3" name="Content Placeholder 2">
            <a:extLst>
              <a:ext uri="{FF2B5EF4-FFF2-40B4-BE49-F238E27FC236}">
                <a16:creationId xmlns:a16="http://schemas.microsoft.com/office/drawing/2014/main" id="{63C08B46-46A5-4810-6266-B97EC676FB97}"/>
              </a:ext>
            </a:extLst>
          </p:cNvPr>
          <p:cNvSpPr>
            <a:spLocks noGrp="1"/>
          </p:cNvSpPr>
          <p:nvPr>
            <p:ph idx="1"/>
          </p:nvPr>
        </p:nvSpPr>
        <p:spPr>
          <a:xfrm>
            <a:off x="1120140" y="1668780"/>
            <a:ext cx="10020300" cy="4207088"/>
          </a:xfrm>
        </p:spPr>
        <p:txBody>
          <a:bodyPr>
            <a:normAutofit fontScale="92500" lnSpcReduction="10000"/>
          </a:bodyPr>
          <a:lstStyle/>
          <a:p>
            <a:r>
              <a:rPr lang="en-ZA" dirty="0"/>
              <a:t>Illiteracy in own language is very high among the Khoisan language communities of Botswana.</a:t>
            </a:r>
          </a:p>
          <a:p>
            <a:r>
              <a:rPr lang="en-ZA" dirty="0"/>
              <a:t>Naro (spoken in D’Kar, West and East Hanahai, Ghanzi, Tsokatshaa, Kule) writing system has a greater impact on the choice of writing other Khoisan languages of surrounding settlements (Grootlaagte Ju in Ghanzi, and Xaxas and Qangwa in Ngamiland).</a:t>
            </a:r>
          </a:p>
          <a:p>
            <a:r>
              <a:rPr lang="en-ZA" dirty="0"/>
              <a:t>G</a:t>
            </a:r>
            <a:r>
              <a:rPr lang="en-ZA" dirty="0">
                <a:latin typeface="Times New Roman" panose="02020603050405020304" pitchFamily="18" charset="0"/>
                <a:cs typeface="Times New Roman" panose="02020603050405020304" pitchFamily="18" charset="0"/>
              </a:rPr>
              <a:t>ǀui speakers of New Xade  have a higher motivation to write, but tending to adopt Naro writing system.</a:t>
            </a:r>
          </a:p>
          <a:p>
            <a:r>
              <a:rPr lang="en-ZA" dirty="0">
                <a:latin typeface="Times New Roman" panose="02020603050405020304" pitchFamily="18" charset="0"/>
                <a:cs typeface="Times New Roman" panose="02020603050405020304" pitchFamily="18" charset="0"/>
              </a:rPr>
              <a:t>Gǁana of New Xade and CKGR has the lowest illiteracy with writing having no  idea of the writing of any click. Motivated writers used symbols such as X, XL, KL, TX, etc for all click representation</a:t>
            </a:r>
          </a:p>
          <a:p>
            <a:endParaRPr lang="en-ZA" dirty="0"/>
          </a:p>
        </p:txBody>
      </p:sp>
      <p:sp>
        <p:nvSpPr>
          <p:cNvPr id="4" name="Slide Number Placeholder 3">
            <a:extLst>
              <a:ext uri="{FF2B5EF4-FFF2-40B4-BE49-F238E27FC236}">
                <a16:creationId xmlns:a16="http://schemas.microsoft.com/office/drawing/2014/main" id="{AEE526EF-3B4B-B0A0-11FF-A17082F8944D}"/>
              </a:ext>
            </a:extLst>
          </p:cNvPr>
          <p:cNvSpPr>
            <a:spLocks noGrp="1"/>
          </p:cNvSpPr>
          <p:nvPr>
            <p:ph type="sldNum" sz="quarter" idx="12"/>
          </p:nvPr>
        </p:nvSpPr>
        <p:spPr/>
        <p:txBody>
          <a:bodyPr/>
          <a:lstStyle/>
          <a:p>
            <a:fld id="{B03A5ACB-52F6-4555-B35D-79391E06B77C}" type="slidenum">
              <a:rPr lang="en-ZA" smtClean="0"/>
              <a:t>9</a:t>
            </a:fld>
            <a:endParaRPr lang="en-ZA" dirty="0"/>
          </a:p>
        </p:txBody>
      </p:sp>
    </p:spTree>
    <p:extLst>
      <p:ext uri="{BB962C8B-B14F-4D97-AF65-F5344CB8AC3E}">
        <p14:creationId xmlns:p14="http://schemas.microsoft.com/office/powerpoint/2010/main" val="16840538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1609</TotalTime>
  <Words>3514</Words>
  <Application>Microsoft Office PowerPoint</Application>
  <PresentationFormat>Widescreen</PresentationFormat>
  <Paragraphs>165</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Bookman Old Style</vt:lpstr>
      <vt:lpstr>Calibri</vt:lpstr>
      <vt:lpstr>Garamond</vt:lpstr>
      <vt:lpstr>Times New Roman</vt:lpstr>
      <vt:lpstr>Verdana</vt:lpstr>
      <vt:lpstr>Organic</vt:lpstr>
      <vt:lpstr>PowerPoint Presentation</vt:lpstr>
      <vt:lpstr>Challenges in Writing Khoisan For Literacy and Materials Development </vt:lpstr>
      <vt:lpstr>PowerPoint Presentation</vt:lpstr>
      <vt:lpstr>Abstract</vt:lpstr>
      <vt:lpstr>Background…</vt:lpstr>
      <vt:lpstr>…Background</vt:lpstr>
      <vt:lpstr>Khoisan Phonology </vt:lpstr>
      <vt:lpstr>Preliminary steps tackling the Khoisan writing systems</vt:lpstr>
      <vt:lpstr>Findings on the Writing System Survey …</vt:lpstr>
      <vt:lpstr>… Findings on the Writing System Survey </vt:lpstr>
      <vt:lpstr>  Khoisan languages and the situation of their literacy/illiteracy </vt:lpstr>
      <vt:lpstr>… Khoisan languages and the situation of their literacy/illiteracy …</vt:lpstr>
      <vt:lpstr>… Khoisan languages and the situation of their literacy/illiteracy</vt:lpstr>
      <vt:lpstr>Harmonization of Writings as a solution to illiteracy …</vt:lpstr>
      <vt:lpstr>  The Question of Phonetic versus Roman Alphabets </vt:lpstr>
      <vt:lpstr>The Question of Phonetic versus Roman Alphabets</vt:lpstr>
      <vt:lpstr>Phonetic versus Roman Alphabets: Settling the Debate</vt:lpstr>
      <vt:lpstr> Strategic and Practical Issues …  </vt:lpstr>
      <vt:lpstr>… Strategic and Practical Issues </vt:lpstr>
      <vt:lpstr>  Way Forward: Going Beyond Challenges </vt:lpstr>
      <vt:lpstr>…Going Beyond Challenges</vt:lpstr>
      <vt:lpstr>In Submission </vt:lpstr>
      <vt:lpstr>Conclusion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CHEBANNE,  A. (Prof)</dc:creator>
  <cp:lastModifiedBy>CHEBANNE,  A. (Prof)</cp:lastModifiedBy>
  <cp:revision>42</cp:revision>
  <dcterms:created xsi:type="dcterms:W3CDTF">2022-07-09T08:53:09Z</dcterms:created>
  <dcterms:modified xsi:type="dcterms:W3CDTF">2022-08-22T15:34:16Z</dcterms:modified>
</cp:coreProperties>
</file>